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74" r:id="rId3"/>
    <p:sldId id="276" r:id="rId4"/>
    <p:sldId id="293" r:id="rId5"/>
    <p:sldId id="275" r:id="rId6"/>
    <p:sldId id="273" r:id="rId7"/>
    <p:sldId id="286" r:id="rId8"/>
    <p:sldId id="285" r:id="rId9"/>
    <p:sldId id="282" r:id="rId10"/>
    <p:sldId id="288" r:id="rId11"/>
    <p:sldId id="289" r:id="rId12"/>
    <p:sldId id="291" r:id="rId13"/>
    <p:sldId id="290" r:id="rId14"/>
    <p:sldId id="272" r:id="rId15"/>
    <p:sldId id="271" r:id="rId16"/>
    <p:sldId id="279" r:id="rId17"/>
    <p:sldId id="292" r:id="rId18"/>
    <p:sldId id="287" r:id="rId19"/>
    <p:sldId id="265" r:id="rId20"/>
    <p:sldId id="266" r:id="rId21"/>
    <p:sldId id="284" r:id="rId22"/>
    <p:sldId id="283" r:id="rId23"/>
    <p:sldId id="261" r:id="rId24"/>
    <p:sldId id="280" r:id="rId25"/>
    <p:sldId id="278" r:id="rId26"/>
    <p:sldId id="281" r:id="rId27"/>
    <p:sldId id="268" r:id="rId28"/>
    <p:sldId id="267" r:id="rId29"/>
    <p:sldId id="269" r:id="rId30"/>
    <p:sldId id="270" r:id="rId31"/>
    <p:sldId id="29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vert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630" y="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377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CA6CE-952F-4264-A7C0-8B9F199CF742}" type="datetimeFigureOut">
              <a:rPr lang="en-US" smtClean="0"/>
              <a:pPr/>
              <a:t>11/27/2009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4FF2B-85AE-449D-9A28-CD70B8AC9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C30C4-2723-4302-A7C0-153C964026E5}" type="datetimeFigureOut">
              <a:rPr lang="en-US" smtClean="0"/>
              <a:pPr/>
              <a:t>11/27/2009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27D9DB-DDEE-4C0B-B6DD-3F0E99A44773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7D9DB-DDEE-4C0B-B6DD-3F0E99A44773}" type="slidenum">
              <a:rPr lang="en-IE" smtClean="0"/>
              <a:pPr/>
              <a:t>1</a:t>
            </a:fld>
            <a:endParaRPr lang="en-I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7D9DB-DDEE-4C0B-B6DD-3F0E99A44773}" type="slidenum">
              <a:rPr lang="en-IE" smtClean="0"/>
              <a:pPr/>
              <a:t>10</a:t>
            </a:fld>
            <a:endParaRPr lang="en-I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7D9DB-DDEE-4C0B-B6DD-3F0E99A44773}" type="slidenum">
              <a:rPr lang="en-IE" smtClean="0"/>
              <a:pPr/>
              <a:t>11</a:t>
            </a:fld>
            <a:endParaRPr lang="en-I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7D9DB-DDEE-4C0B-B6DD-3F0E99A44773}" type="slidenum">
              <a:rPr lang="en-IE" smtClean="0"/>
              <a:pPr/>
              <a:t>12</a:t>
            </a:fld>
            <a:endParaRPr lang="en-I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7D9DB-DDEE-4C0B-B6DD-3F0E99A44773}" type="slidenum">
              <a:rPr lang="en-IE" smtClean="0"/>
              <a:pPr/>
              <a:t>13</a:t>
            </a:fld>
            <a:endParaRPr lang="en-I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7D9DB-DDEE-4C0B-B6DD-3F0E99A44773}" type="slidenum">
              <a:rPr lang="en-IE" smtClean="0"/>
              <a:pPr/>
              <a:t>14</a:t>
            </a:fld>
            <a:endParaRPr lang="en-I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7D9DB-DDEE-4C0B-B6DD-3F0E99A44773}" type="slidenum">
              <a:rPr lang="en-IE" smtClean="0"/>
              <a:pPr/>
              <a:t>15</a:t>
            </a:fld>
            <a:endParaRPr lang="en-I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7D9DB-DDEE-4C0B-B6DD-3F0E99A44773}" type="slidenum">
              <a:rPr lang="en-IE" smtClean="0"/>
              <a:pPr/>
              <a:t>16</a:t>
            </a:fld>
            <a:endParaRPr lang="en-I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7D9DB-DDEE-4C0B-B6DD-3F0E99A44773}" type="slidenum">
              <a:rPr lang="en-IE" smtClean="0"/>
              <a:pPr/>
              <a:t>17</a:t>
            </a:fld>
            <a:endParaRPr lang="en-I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7D9DB-DDEE-4C0B-B6DD-3F0E99A44773}" type="slidenum">
              <a:rPr lang="en-IE" smtClean="0"/>
              <a:pPr/>
              <a:t>18</a:t>
            </a:fld>
            <a:endParaRPr lang="en-I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7D9DB-DDEE-4C0B-B6DD-3F0E99A44773}" type="slidenum">
              <a:rPr lang="en-IE" smtClean="0"/>
              <a:pPr/>
              <a:t>19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7D9DB-DDEE-4C0B-B6DD-3F0E99A44773}" type="slidenum">
              <a:rPr lang="en-IE" smtClean="0"/>
              <a:pPr/>
              <a:t>2</a:t>
            </a:fld>
            <a:endParaRPr lang="en-I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7D9DB-DDEE-4C0B-B6DD-3F0E99A44773}" type="slidenum">
              <a:rPr lang="en-IE" smtClean="0"/>
              <a:pPr/>
              <a:t>20</a:t>
            </a:fld>
            <a:endParaRPr lang="en-I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7D9DB-DDEE-4C0B-B6DD-3F0E99A44773}" type="slidenum">
              <a:rPr lang="en-IE" smtClean="0"/>
              <a:pPr/>
              <a:t>21</a:t>
            </a:fld>
            <a:endParaRPr lang="en-I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7D9DB-DDEE-4C0B-B6DD-3F0E99A44773}" type="slidenum">
              <a:rPr lang="en-IE" smtClean="0"/>
              <a:pPr/>
              <a:t>22</a:t>
            </a:fld>
            <a:endParaRPr lang="en-I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7D9DB-DDEE-4C0B-B6DD-3F0E99A44773}" type="slidenum">
              <a:rPr lang="en-IE" smtClean="0"/>
              <a:pPr/>
              <a:t>23</a:t>
            </a:fld>
            <a:endParaRPr lang="en-I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7D9DB-DDEE-4C0B-B6DD-3F0E99A44773}" type="slidenum">
              <a:rPr lang="en-IE" smtClean="0"/>
              <a:pPr/>
              <a:t>24</a:t>
            </a:fld>
            <a:endParaRPr lang="en-I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7D9DB-DDEE-4C0B-B6DD-3F0E99A44773}" type="slidenum">
              <a:rPr lang="en-IE" smtClean="0"/>
              <a:pPr/>
              <a:t>25</a:t>
            </a:fld>
            <a:endParaRPr lang="en-I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7D9DB-DDEE-4C0B-B6DD-3F0E99A44773}" type="slidenum">
              <a:rPr lang="en-IE" smtClean="0"/>
              <a:pPr/>
              <a:t>26</a:t>
            </a:fld>
            <a:endParaRPr lang="en-I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7D9DB-DDEE-4C0B-B6DD-3F0E99A44773}" type="slidenum">
              <a:rPr lang="en-IE" smtClean="0"/>
              <a:pPr/>
              <a:t>27</a:t>
            </a:fld>
            <a:endParaRPr lang="en-I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7D9DB-DDEE-4C0B-B6DD-3F0E99A44773}" type="slidenum">
              <a:rPr lang="en-IE" smtClean="0"/>
              <a:pPr/>
              <a:t>28</a:t>
            </a:fld>
            <a:endParaRPr lang="en-I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7D9DB-DDEE-4C0B-B6DD-3F0E99A44773}" type="slidenum">
              <a:rPr lang="en-IE" smtClean="0"/>
              <a:pPr/>
              <a:t>29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7D9DB-DDEE-4C0B-B6DD-3F0E99A44773}" type="slidenum">
              <a:rPr lang="en-IE" smtClean="0"/>
              <a:pPr/>
              <a:t>3</a:t>
            </a:fld>
            <a:endParaRPr lang="en-I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7D9DB-DDEE-4C0B-B6DD-3F0E99A44773}" type="slidenum">
              <a:rPr lang="en-IE" smtClean="0"/>
              <a:pPr/>
              <a:t>30</a:t>
            </a:fld>
            <a:endParaRPr lang="en-I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7D9DB-DDEE-4C0B-B6DD-3F0E99A44773}" type="slidenum">
              <a:rPr lang="en-IE" smtClean="0"/>
              <a:pPr/>
              <a:t>31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7D9DB-DDEE-4C0B-B6DD-3F0E99A44773}" type="slidenum">
              <a:rPr lang="en-IE" smtClean="0"/>
              <a:pPr/>
              <a:t>4</a:t>
            </a:fld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7D9DB-DDEE-4C0B-B6DD-3F0E99A44773}" type="slidenum">
              <a:rPr lang="en-IE" smtClean="0"/>
              <a:pPr/>
              <a:t>5</a:t>
            </a:fld>
            <a:endParaRPr lang="en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7D9DB-DDEE-4C0B-B6DD-3F0E99A44773}" type="slidenum">
              <a:rPr lang="en-IE" smtClean="0"/>
              <a:pPr/>
              <a:t>6</a:t>
            </a:fld>
            <a:endParaRPr lang="en-I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7D9DB-DDEE-4C0B-B6DD-3F0E99A44773}" type="slidenum">
              <a:rPr lang="en-IE" smtClean="0"/>
              <a:pPr/>
              <a:t>7</a:t>
            </a:fld>
            <a:endParaRPr lang="en-I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7D9DB-DDEE-4C0B-B6DD-3F0E99A44773}" type="slidenum">
              <a:rPr lang="en-IE" smtClean="0"/>
              <a:pPr/>
              <a:t>8</a:t>
            </a:fld>
            <a:endParaRPr lang="en-I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7D9DB-DDEE-4C0B-B6DD-3F0E99A44773}" type="slidenum">
              <a:rPr lang="en-IE" smtClean="0"/>
              <a:pPr/>
              <a:t>9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D458-D222-48B5-B70A-016BC4108340}" type="datetime1">
              <a:rPr lang="en-US" smtClean="0"/>
              <a:pPr/>
              <a:t>11/27/2009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(c) Aidan Roche 2009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7C0-32CF-4CBF-AFA7-3E6A33C933C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53B93-E9BB-4274-AE56-A04FC66D4003}" type="datetime1">
              <a:rPr lang="en-US" smtClean="0"/>
              <a:pPr/>
              <a:t>11/27/2009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(c) Aidan Roche 2009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7C0-32CF-4CBF-AFA7-3E6A33C933C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FB839-1F65-4D4B-AD07-C6A62887D080}" type="datetime1">
              <a:rPr lang="en-US" smtClean="0"/>
              <a:pPr/>
              <a:t>11/27/2009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(c) Aidan Roche 2009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7C0-32CF-4CBF-AFA7-3E6A33C933C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4655-1C40-4086-B32D-4155FCA7147A}" type="datetime1">
              <a:rPr lang="en-US" smtClean="0"/>
              <a:pPr/>
              <a:t>11/27/2009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(c) Aidan Roche 2009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7C0-32CF-4CBF-AFA7-3E6A33C933C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2188-E64C-4416-A0D0-49A695B0E375}" type="datetime1">
              <a:rPr lang="en-US" smtClean="0"/>
              <a:pPr/>
              <a:t>11/27/2009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(c) Aidan Roche 2009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7C0-32CF-4CBF-AFA7-3E6A33C933C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EF707-E831-4B44-B49E-C44AEE677168}" type="datetime1">
              <a:rPr lang="en-US" smtClean="0"/>
              <a:pPr/>
              <a:t>11/27/2009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(c) Aidan Roche 2009</a:t>
            </a: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7C0-32CF-4CBF-AFA7-3E6A33C933C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057B-45C1-4E9A-A2C8-ECF014DF7675}" type="datetime1">
              <a:rPr lang="en-US" smtClean="0"/>
              <a:pPr/>
              <a:t>11/27/2009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(c) Aidan Roche 2009</a:t>
            </a:r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7C0-32CF-4CBF-AFA7-3E6A33C933C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87E4-8A90-41EE-91FE-7932A13C728E}" type="datetime1">
              <a:rPr lang="en-US" smtClean="0"/>
              <a:pPr/>
              <a:t>11/27/2009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(c) Aidan Roche 2009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7C0-32CF-4CBF-AFA7-3E6A33C933C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D855-4953-4FCF-BE6F-2BD6EA59471A}" type="datetime1">
              <a:rPr lang="en-US" smtClean="0"/>
              <a:pPr/>
              <a:t>11/27/2009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(c) Aidan Roche 2009</a:t>
            </a:r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7C0-32CF-4CBF-AFA7-3E6A33C933C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288E-A763-4FD0-971E-4F8D5C4C94C8}" type="datetime1">
              <a:rPr lang="en-US" smtClean="0"/>
              <a:pPr/>
              <a:t>11/27/2009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(c) Aidan Roche 2009</a:t>
            </a: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7C0-32CF-4CBF-AFA7-3E6A33C933C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5D67-F86F-4742-A77C-D7FF9EE12B94}" type="datetime1">
              <a:rPr lang="en-US" smtClean="0"/>
              <a:pPr/>
              <a:t>11/27/2009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(c) Aidan Roche 2009</a:t>
            </a: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7C0-32CF-4CBF-AFA7-3E6A33C933C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E8D3B-7D83-4D67-BAD4-BC289F60B6D0}" type="datetime1">
              <a:rPr lang="en-US" smtClean="0"/>
              <a:pPr/>
              <a:t>11/27/2009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E" smtClean="0"/>
              <a:t>(c) Aidan Roche 2009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477C0-32CF-4CBF-AFA7-3E6A33C933C5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Co-ordinate Geometry of the Circle</a:t>
            </a:r>
            <a:br>
              <a:rPr lang="en-IE" dirty="0" smtClean="0"/>
            </a:br>
            <a:r>
              <a:rPr lang="en-IE" dirty="0" smtClean="0"/>
              <a:t>Notes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4572008"/>
            <a:ext cx="6400800" cy="118587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IE" dirty="0" smtClean="0"/>
              <a:t>Aidan Roche</a:t>
            </a:r>
          </a:p>
          <a:p>
            <a:r>
              <a:rPr lang="en-IE" dirty="0" smtClean="0"/>
              <a:t>2009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7C0-32CF-4CBF-AFA7-3E6A33C933C5}" type="slidenum">
              <a:rPr lang="en-IE" smtClean="0"/>
              <a:pPr/>
              <a:t>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(c) Aidan Roche 2009</a:t>
            </a:r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3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71472" y="1500174"/>
            <a:ext cx="2928958" cy="2786082"/>
          </a:xfrm>
          <a:prstGeom prst="ellipse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9144000" cy="67710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E" sz="3800" dirty="0" smtClean="0">
                <a:latin typeface="+mj-lt"/>
              </a:rPr>
              <a:t>To prove a locus is a circle?</a:t>
            </a:r>
            <a:endParaRPr lang="en-IE" sz="38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6248" y="1643050"/>
            <a:ext cx="4572032" cy="317009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742950" indent="-742950"/>
            <a:r>
              <a:rPr lang="en-IE" sz="3200" b="1" u="sng" dirty="0" smtClean="0"/>
              <a:t>Method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en-IE" sz="2800" dirty="0" smtClean="0"/>
              <a:t>If the locus of a set of points is a circle it can be written in the form:</a:t>
            </a:r>
          </a:p>
          <a:p>
            <a:pPr marL="742950" indent="-742950"/>
            <a:r>
              <a:rPr lang="en-IE" sz="2800" dirty="0" smtClean="0"/>
              <a:t> 	</a:t>
            </a:r>
            <a:r>
              <a:rPr lang="en-IE" sz="2800" dirty="0" smtClean="0">
                <a:solidFill>
                  <a:srgbClr val="00B0F0"/>
                </a:solidFill>
              </a:rPr>
              <a:t>x</a:t>
            </a:r>
            <a:r>
              <a:rPr lang="en-IE" sz="2800" baseline="30000" dirty="0" smtClean="0">
                <a:solidFill>
                  <a:srgbClr val="00B0F0"/>
                </a:solidFill>
              </a:rPr>
              <a:t>2</a:t>
            </a:r>
            <a:r>
              <a:rPr lang="en-IE" sz="2800" dirty="0" smtClean="0">
                <a:solidFill>
                  <a:srgbClr val="00B0F0"/>
                </a:solidFill>
              </a:rPr>
              <a:t> + y</a:t>
            </a:r>
            <a:r>
              <a:rPr lang="en-IE" sz="2800" baseline="30000" dirty="0" smtClean="0">
                <a:solidFill>
                  <a:srgbClr val="00B0F0"/>
                </a:solidFill>
              </a:rPr>
              <a:t>2</a:t>
            </a:r>
            <a:r>
              <a:rPr lang="en-IE" sz="2800" dirty="0" smtClean="0">
                <a:solidFill>
                  <a:srgbClr val="00B0F0"/>
                </a:solidFill>
              </a:rPr>
              <a:t> +2gx + 2fy + c = 0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en-IE" sz="2800" dirty="0" smtClean="0"/>
              <a:t>We then can write its centre and radius.</a:t>
            </a:r>
            <a:endParaRPr lang="en-IE" sz="2800" b="1" u="sng" dirty="0" smtClean="0"/>
          </a:p>
        </p:txBody>
      </p:sp>
      <p:sp>
        <p:nvSpPr>
          <p:cNvPr id="16" name="Oval 15"/>
          <p:cNvSpPr/>
          <p:nvPr/>
        </p:nvSpPr>
        <p:spPr>
          <a:xfrm>
            <a:off x="1938318" y="2714620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/>
          <p:cNvSpPr/>
          <p:nvPr/>
        </p:nvSpPr>
        <p:spPr>
          <a:xfrm>
            <a:off x="1857356" y="2857496"/>
            <a:ext cx="3577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3200" dirty="0" smtClean="0">
                <a:solidFill>
                  <a:prstClr val="black"/>
                </a:solidFill>
              </a:rPr>
              <a:t>c</a:t>
            </a:r>
            <a:endParaRPr lang="en-IE" sz="32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28794" y="4143380"/>
            <a:ext cx="4507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K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7C0-32CF-4CBF-AFA7-3E6A33C933C5}" type="slidenum">
              <a:rPr lang="en-IE" smtClean="0"/>
              <a:pPr/>
              <a:t>10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105160" y="6350023"/>
            <a:ext cx="2895600" cy="365125"/>
          </a:xfrm>
        </p:spPr>
        <p:txBody>
          <a:bodyPr/>
          <a:lstStyle/>
          <a:p>
            <a:r>
              <a:rPr lang="en-IE" smtClean="0"/>
              <a:t>(c) Aidan Roche 2009</a:t>
            </a:r>
            <a:endParaRPr lang="en-IE"/>
          </a:p>
        </p:txBody>
      </p:sp>
      <p:cxnSp>
        <p:nvCxnSpPr>
          <p:cNvPr id="27" name="Straight Arrow Connector 26"/>
          <p:cNvCxnSpPr/>
          <p:nvPr/>
        </p:nvCxnSpPr>
        <p:spPr>
          <a:xfrm rot="10800000">
            <a:off x="642910" y="2786058"/>
            <a:ext cx="1357322" cy="3"/>
          </a:xfrm>
          <a:prstGeom prst="straightConnector1">
            <a:avLst/>
          </a:prstGeom>
          <a:ln w="762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1285852" y="2214554"/>
            <a:ext cx="309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800" dirty="0" smtClean="0">
                <a:solidFill>
                  <a:schemeClr val="accent2">
                    <a:lumMod val="50000"/>
                  </a:schemeClr>
                </a:solidFill>
              </a:rPr>
              <a:t>r</a:t>
            </a:r>
            <a:endParaRPr lang="en-IE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28596" y="2285992"/>
            <a:ext cx="2928958" cy="2786082"/>
          </a:xfrm>
          <a:prstGeom prst="ellipse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9144000" cy="126188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E" sz="3800" dirty="0" smtClean="0">
                <a:latin typeface="+mj-lt"/>
              </a:rPr>
              <a:t>To find the Cartesian equation of a circle given Trigonometric Parametric equations?</a:t>
            </a:r>
            <a:endParaRPr lang="en-IE" sz="38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14810" y="1571612"/>
            <a:ext cx="4572032" cy="446276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742950" indent="-742950"/>
            <a:r>
              <a:rPr lang="en-IE" sz="3200" b="1" u="sng" dirty="0" smtClean="0"/>
              <a:t>Method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en-IE" sz="2800" dirty="0" smtClean="0"/>
              <a:t>Trigonometric equations of a circle are always in the form:</a:t>
            </a:r>
          </a:p>
          <a:p>
            <a:pPr marL="742950" indent="-742950"/>
            <a:r>
              <a:rPr lang="en-IE" sz="2800" dirty="0" smtClean="0">
                <a:solidFill>
                  <a:srgbClr val="00B0F0"/>
                </a:solidFill>
              </a:rPr>
              <a:t>	x = h ± rcosѲ</a:t>
            </a:r>
          </a:p>
          <a:p>
            <a:pPr marL="742950" indent="-742950"/>
            <a:r>
              <a:rPr lang="en-IE" sz="2800" dirty="0" smtClean="0">
                <a:solidFill>
                  <a:srgbClr val="00B0F0"/>
                </a:solidFill>
              </a:rPr>
              <a:t>	y = k ± rsinѲ</a:t>
            </a:r>
          </a:p>
          <a:p>
            <a:pPr marL="742950" indent="-742950">
              <a:buFont typeface="Arial" pitchFamily="34" charset="0"/>
              <a:buChar char="•"/>
            </a:pPr>
            <a:endParaRPr lang="en-IE" sz="2800" dirty="0" smtClean="0"/>
          </a:p>
          <a:p>
            <a:pPr marL="742950" indent="-742950">
              <a:buFont typeface="Arial" pitchFamily="34" charset="0"/>
              <a:buChar char="•"/>
            </a:pPr>
            <a:r>
              <a:rPr lang="en-IE" sz="2800" dirty="0" smtClean="0"/>
              <a:t>Sub h, k and r into Cartesian equation:</a:t>
            </a:r>
          </a:p>
          <a:p>
            <a:pPr marL="742950" indent="-742950"/>
            <a:r>
              <a:rPr lang="en-IE" sz="2800" dirty="0" smtClean="0">
                <a:solidFill>
                  <a:srgbClr val="00B0F0"/>
                </a:solidFill>
              </a:rPr>
              <a:t>	(x – h)</a:t>
            </a:r>
            <a:r>
              <a:rPr lang="en-IE" sz="2800" baseline="30000" dirty="0" smtClean="0">
                <a:solidFill>
                  <a:srgbClr val="00B0F0"/>
                </a:solidFill>
              </a:rPr>
              <a:t>2 </a:t>
            </a:r>
            <a:r>
              <a:rPr lang="en-IE" sz="2800" dirty="0" smtClean="0">
                <a:solidFill>
                  <a:srgbClr val="00B0F0"/>
                </a:solidFill>
              </a:rPr>
              <a:t>+ (y – k)</a:t>
            </a:r>
            <a:r>
              <a:rPr lang="en-IE" sz="2800" baseline="30000" dirty="0" smtClean="0">
                <a:solidFill>
                  <a:srgbClr val="00B0F0"/>
                </a:solidFill>
              </a:rPr>
              <a:t>2 </a:t>
            </a:r>
            <a:r>
              <a:rPr lang="en-IE" sz="2800" dirty="0" smtClean="0">
                <a:solidFill>
                  <a:srgbClr val="00B0F0"/>
                </a:solidFill>
              </a:rPr>
              <a:t>= r</a:t>
            </a:r>
            <a:r>
              <a:rPr lang="en-IE" sz="2800" baseline="30000" dirty="0" smtClean="0">
                <a:solidFill>
                  <a:srgbClr val="00B0F0"/>
                </a:solidFill>
              </a:rPr>
              <a:t>2</a:t>
            </a:r>
            <a:endParaRPr lang="en-IE" sz="3200" b="1" u="sng" dirty="0" smtClean="0"/>
          </a:p>
        </p:txBody>
      </p:sp>
      <p:sp>
        <p:nvSpPr>
          <p:cNvPr id="16" name="Oval 15"/>
          <p:cNvSpPr/>
          <p:nvPr/>
        </p:nvSpPr>
        <p:spPr>
          <a:xfrm>
            <a:off x="1785918" y="3500438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/>
          <p:cNvSpPr/>
          <p:nvPr/>
        </p:nvSpPr>
        <p:spPr>
          <a:xfrm>
            <a:off x="1928794" y="3571876"/>
            <a:ext cx="3577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3200" dirty="0" smtClean="0">
                <a:solidFill>
                  <a:prstClr val="black"/>
                </a:solidFill>
              </a:rPr>
              <a:t>c</a:t>
            </a:r>
            <a:endParaRPr lang="en-IE" sz="32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8596" y="4572008"/>
            <a:ext cx="4507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K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7C0-32CF-4CBF-AFA7-3E6A33C933C5}" type="slidenum">
              <a:rPr lang="en-IE" smtClean="0"/>
              <a:pPr/>
              <a:t>11</a:t>
            </a:fld>
            <a:endParaRPr lang="en-IE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105160" y="6350023"/>
            <a:ext cx="2895600" cy="365125"/>
          </a:xfrm>
        </p:spPr>
        <p:txBody>
          <a:bodyPr/>
          <a:lstStyle/>
          <a:p>
            <a:r>
              <a:rPr lang="en-IE" dirty="0" smtClean="0"/>
              <a:t>(c) Aidan Roche 2009</a:t>
            </a:r>
            <a:endParaRPr lang="en-IE" dirty="0"/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1915696" y="2630085"/>
            <a:ext cx="928694" cy="812013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1928794" y="2643182"/>
            <a:ext cx="309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800" dirty="0" smtClean="0">
                <a:solidFill>
                  <a:schemeClr val="accent2">
                    <a:lumMod val="50000"/>
                  </a:schemeClr>
                </a:solidFill>
              </a:rPr>
              <a:t>r</a:t>
            </a:r>
            <a:endParaRPr lang="en-IE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>
            <a:alpha val="6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14282" y="2399782"/>
            <a:ext cx="2928958" cy="2786082"/>
          </a:xfrm>
          <a:prstGeom prst="ellipse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9144000" cy="190821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742950" indent="-742950"/>
            <a:r>
              <a:rPr lang="en-IE" sz="3800" dirty="0" smtClean="0">
                <a:latin typeface="+mj-lt"/>
              </a:rPr>
              <a:t>To prove that given Trigonometric Parametric equations </a:t>
            </a:r>
            <a:r>
              <a:rPr lang="en-IE" sz="3200" dirty="0" smtClean="0">
                <a:solidFill>
                  <a:srgbClr val="FFFF00"/>
                </a:solidFill>
                <a:latin typeface="+mj-lt"/>
              </a:rPr>
              <a:t>(</a:t>
            </a:r>
            <a:r>
              <a:rPr lang="en-IE" sz="3200" dirty="0" smtClean="0">
                <a:solidFill>
                  <a:srgbClr val="FFFF00"/>
                </a:solidFill>
              </a:rPr>
              <a:t>x = h ± rcosѲ, y = k ± rsinѲ) </a:t>
            </a:r>
            <a:r>
              <a:rPr lang="en-IE" sz="3800" dirty="0" smtClean="0">
                <a:latin typeface="+mj-lt"/>
              </a:rPr>
              <a:t>represent a circle?</a:t>
            </a:r>
            <a:endParaRPr lang="en-IE" sz="38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28992" y="2114030"/>
            <a:ext cx="5500694" cy="403187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742950" indent="-742950"/>
            <a:r>
              <a:rPr lang="en-IE" sz="3200" b="1" u="sng" dirty="0" smtClean="0"/>
              <a:t>Method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en-IE" sz="2800" dirty="0" smtClean="0"/>
              <a:t>Rewrite  cosѲ </a:t>
            </a:r>
            <a:r>
              <a:rPr lang="en-IE" sz="2000" dirty="0" smtClean="0"/>
              <a:t>(in terms of x, h &amp; r)</a:t>
            </a:r>
            <a:r>
              <a:rPr lang="en-IE" sz="2800" dirty="0" smtClean="0"/>
              <a:t> and then evaluate cos</a:t>
            </a:r>
            <a:r>
              <a:rPr lang="en-IE" sz="2800" baseline="30000" dirty="0" smtClean="0"/>
              <a:t>2</a:t>
            </a:r>
            <a:r>
              <a:rPr lang="en-IE" sz="2800" dirty="0" smtClean="0"/>
              <a:t>Ѳ.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en-IE" sz="2800" dirty="0" smtClean="0"/>
              <a:t>Rewrite sinѲ </a:t>
            </a:r>
            <a:r>
              <a:rPr lang="en-IE" sz="2000" dirty="0" smtClean="0"/>
              <a:t>(in terms of y, h &amp; r) </a:t>
            </a:r>
            <a:r>
              <a:rPr lang="en-IE" sz="2800" dirty="0" smtClean="0"/>
              <a:t>and then evaluate sin</a:t>
            </a:r>
            <a:r>
              <a:rPr lang="en-IE" sz="2800" baseline="30000" dirty="0" smtClean="0"/>
              <a:t>2</a:t>
            </a:r>
            <a:r>
              <a:rPr lang="en-IE" sz="2800" dirty="0" smtClean="0"/>
              <a:t>Ѳ.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en-IE" sz="2800" dirty="0" smtClean="0"/>
              <a:t>Sub into:  </a:t>
            </a:r>
            <a:r>
              <a:rPr lang="en-IE" sz="2800" dirty="0" smtClean="0">
                <a:solidFill>
                  <a:srgbClr val="FF0000"/>
                </a:solidFill>
              </a:rPr>
              <a:t>sin</a:t>
            </a:r>
            <a:r>
              <a:rPr lang="en-IE" sz="2800" baseline="30000" dirty="0" smtClean="0">
                <a:solidFill>
                  <a:srgbClr val="FF0000"/>
                </a:solidFill>
              </a:rPr>
              <a:t>2</a:t>
            </a:r>
            <a:r>
              <a:rPr lang="en-IE" sz="2800" dirty="0" smtClean="0">
                <a:solidFill>
                  <a:srgbClr val="FF0000"/>
                </a:solidFill>
              </a:rPr>
              <a:t>Ѳ + cos</a:t>
            </a:r>
            <a:r>
              <a:rPr lang="en-IE" sz="2800" baseline="30000" dirty="0" smtClean="0">
                <a:solidFill>
                  <a:srgbClr val="FF0000"/>
                </a:solidFill>
              </a:rPr>
              <a:t>2</a:t>
            </a:r>
            <a:r>
              <a:rPr lang="en-IE" sz="2800" dirty="0" smtClean="0">
                <a:solidFill>
                  <a:srgbClr val="FF0000"/>
                </a:solidFill>
              </a:rPr>
              <a:t>Ѳ = 1 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en-IE" sz="2800" dirty="0" smtClean="0"/>
              <a:t>If it’s a circle this can be written in the form: </a:t>
            </a:r>
          </a:p>
          <a:p>
            <a:pPr marL="742950" indent="-742950"/>
            <a:r>
              <a:rPr lang="en-IE" sz="2800" dirty="0" smtClean="0">
                <a:solidFill>
                  <a:srgbClr val="00B0F0"/>
                </a:solidFill>
              </a:rPr>
              <a:t>	x</a:t>
            </a:r>
            <a:r>
              <a:rPr lang="en-IE" sz="2800" baseline="30000" dirty="0" smtClean="0">
                <a:solidFill>
                  <a:srgbClr val="00B0F0"/>
                </a:solidFill>
              </a:rPr>
              <a:t>2</a:t>
            </a:r>
            <a:r>
              <a:rPr lang="en-IE" sz="2800" dirty="0" smtClean="0">
                <a:solidFill>
                  <a:srgbClr val="00B0F0"/>
                </a:solidFill>
              </a:rPr>
              <a:t> + y</a:t>
            </a:r>
            <a:r>
              <a:rPr lang="en-IE" sz="2800" baseline="30000" dirty="0" smtClean="0">
                <a:solidFill>
                  <a:srgbClr val="00B0F0"/>
                </a:solidFill>
              </a:rPr>
              <a:t>2</a:t>
            </a:r>
            <a:r>
              <a:rPr lang="en-IE" sz="2800" dirty="0" smtClean="0">
                <a:solidFill>
                  <a:srgbClr val="00B0F0"/>
                </a:solidFill>
              </a:rPr>
              <a:t> +2gx + 2fy + c = 0</a:t>
            </a:r>
            <a:endParaRPr lang="en-IE" sz="2800" u="sng" dirty="0" smtClean="0">
              <a:solidFill>
                <a:srgbClr val="00B0F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571604" y="3614228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/>
          <p:cNvSpPr/>
          <p:nvPr/>
        </p:nvSpPr>
        <p:spPr>
          <a:xfrm>
            <a:off x="1714480" y="3685666"/>
            <a:ext cx="3577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3200" dirty="0" smtClean="0">
                <a:solidFill>
                  <a:prstClr val="black"/>
                </a:solidFill>
              </a:rPr>
              <a:t>c</a:t>
            </a:r>
            <a:endParaRPr lang="en-IE" sz="32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4282" y="4685798"/>
            <a:ext cx="4507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K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7C0-32CF-4CBF-AFA7-3E6A33C933C5}" type="slidenum">
              <a:rPr lang="en-IE" smtClean="0"/>
              <a:pPr/>
              <a:t>12</a:t>
            </a:fld>
            <a:endParaRPr lang="en-IE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071802" y="6286520"/>
            <a:ext cx="2895600" cy="365125"/>
          </a:xfrm>
        </p:spPr>
        <p:txBody>
          <a:bodyPr/>
          <a:lstStyle/>
          <a:p>
            <a:r>
              <a:rPr lang="en-IE" dirty="0" smtClean="0"/>
              <a:t>(c) Aidan Roche 2009</a:t>
            </a:r>
            <a:endParaRPr lang="en-IE" dirty="0"/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1701382" y="2743875"/>
            <a:ext cx="928694" cy="812013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1714480" y="2756972"/>
            <a:ext cx="309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800" dirty="0" smtClean="0">
                <a:solidFill>
                  <a:schemeClr val="accent2">
                    <a:lumMod val="50000"/>
                  </a:schemeClr>
                </a:solidFill>
              </a:rPr>
              <a:t>r</a:t>
            </a:r>
            <a:endParaRPr lang="en-IE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00034" y="2357430"/>
            <a:ext cx="2928958" cy="2786082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9144000" cy="184665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E" sz="3800" dirty="0" smtClean="0">
                <a:latin typeface="+mj-lt"/>
              </a:rPr>
              <a:t>To find the Cartesian equation of circle </a:t>
            </a:r>
          </a:p>
          <a:p>
            <a:r>
              <a:rPr lang="en-IE" sz="3800" dirty="0" smtClean="0">
                <a:latin typeface="+mj-lt"/>
              </a:rPr>
              <a:t>(in the form: x</a:t>
            </a:r>
            <a:r>
              <a:rPr lang="en-IE" sz="3800" baseline="30000" dirty="0" smtClean="0">
                <a:latin typeface="+mj-lt"/>
              </a:rPr>
              <a:t>2 </a:t>
            </a:r>
            <a:r>
              <a:rPr lang="en-IE" sz="3800" dirty="0" smtClean="0">
                <a:latin typeface="+mj-lt"/>
              </a:rPr>
              <a:t>+ y</a:t>
            </a:r>
            <a:r>
              <a:rPr lang="en-IE" sz="3800" baseline="30000" dirty="0" smtClean="0">
                <a:latin typeface="+mj-lt"/>
              </a:rPr>
              <a:t>2</a:t>
            </a:r>
            <a:r>
              <a:rPr lang="en-IE" sz="3800" dirty="0" smtClean="0">
                <a:latin typeface="+mj-lt"/>
              </a:rPr>
              <a:t> = k) </a:t>
            </a:r>
          </a:p>
          <a:p>
            <a:r>
              <a:rPr lang="en-IE" sz="3800" dirty="0" smtClean="0">
                <a:latin typeface="+mj-lt"/>
              </a:rPr>
              <a:t>given algebraic parametric equations?</a:t>
            </a:r>
            <a:endParaRPr lang="en-IE" sz="38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00496" y="2714620"/>
            <a:ext cx="4572032" cy="18774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742950" indent="-742950"/>
            <a:r>
              <a:rPr lang="en-IE" sz="3200" b="1" u="sng" dirty="0" smtClean="0"/>
              <a:t>Method</a:t>
            </a:r>
          </a:p>
          <a:p>
            <a:pPr marL="355600" indent="-355600">
              <a:buFont typeface="Arial" pitchFamily="34" charset="0"/>
              <a:buChar char="•"/>
              <a:tabLst>
                <a:tab pos="355600" algn="l"/>
              </a:tabLst>
            </a:pPr>
            <a:r>
              <a:rPr lang="en-IE" sz="2800" dirty="0" smtClean="0"/>
              <a:t>Evaluate: x</a:t>
            </a:r>
            <a:r>
              <a:rPr lang="en-IE" sz="2800" baseline="30000" dirty="0" smtClean="0"/>
              <a:t>2</a:t>
            </a:r>
            <a:r>
              <a:rPr lang="en-IE" sz="2800" dirty="0" smtClean="0"/>
              <a:t> + y</a:t>
            </a:r>
            <a:r>
              <a:rPr lang="en-IE" sz="2800" baseline="30000" dirty="0" smtClean="0"/>
              <a:t>2</a:t>
            </a:r>
            <a:endParaRPr lang="en-IE" sz="2800" dirty="0" smtClean="0"/>
          </a:p>
          <a:p>
            <a:pPr marL="355600" indent="-355600">
              <a:buFont typeface="Arial" pitchFamily="34" charset="0"/>
              <a:buChar char="•"/>
              <a:tabLst>
                <a:tab pos="355600" algn="l"/>
              </a:tabLst>
            </a:pPr>
            <a:r>
              <a:rPr lang="en-IE" sz="2800" dirty="0" smtClean="0"/>
              <a:t>The answer = r</a:t>
            </a:r>
            <a:r>
              <a:rPr lang="en-IE" sz="2800" baseline="30000" dirty="0" smtClean="0"/>
              <a:t>2</a:t>
            </a:r>
            <a:endParaRPr lang="en-IE" sz="2800" dirty="0" smtClean="0"/>
          </a:p>
          <a:p>
            <a:pPr marL="355600" indent="-355600">
              <a:buFont typeface="Arial" pitchFamily="34" charset="0"/>
              <a:buChar char="•"/>
              <a:tabLst>
                <a:tab pos="355600" algn="l"/>
              </a:tabLst>
            </a:pPr>
            <a:r>
              <a:rPr lang="en-IE" sz="2800" dirty="0" smtClean="0"/>
              <a:t>Centre = (0,0) &amp; radius = r</a:t>
            </a:r>
          </a:p>
        </p:txBody>
      </p:sp>
      <p:sp>
        <p:nvSpPr>
          <p:cNvPr id="16" name="Oval 15"/>
          <p:cNvSpPr/>
          <p:nvPr/>
        </p:nvSpPr>
        <p:spPr>
          <a:xfrm>
            <a:off x="1866880" y="3571876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/>
          <p:cNvSpPr/>
          <p:nvPr/>
        </p:nvSpPr>
        <p:spPr>
          <a:xfrm>
            <a:off x="1785918" y="3643314"/>
            <a:ext cx="3577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3200" dirty="0" smtClean="0">
                <a:solidFill>
                  <a:prstClr val="black"/>
                </a:solidFill>
              </a:rPr>
              <a:t>c</a:t>
            </a:r>
            <a:endParaRPr lang="en-IE" sz="32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5720" y="4429132"/>
            <a:ext cx="4507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K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7C0-32CF-4CBF-AFA7-3E6A33C933C5}" type="slidenum">
              <a:rPr lang="en-IE" smtClean="0"/>
              <a:pPr/>
              <a:t>13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105160" y="6350023"/>
            <a:ext cx="2895600" cy="365125"/>
          </a:xfrm>
        </p:spPr>
        <p:txBody>
          <a:bodyPr/>
          <a:lstStyle/>
          <a:p>
            <a:r>
              <a:rPr lang="en-IE" smtClean="0"/>
              <a:t>(c) Aidan Roche 2009</a:t>
            </a:r>
            <a:endParaRPr lang="en-IE"/>
          </a:p>
        </p:txBody>
      </p:sp>
      <p:cxnSp>
        <p:nvCxnSpPr>
          <p:cNvPr id="27" name="Straight Arrow Connector 26"/>
          <p:cNvCxnSpPr/>
          <p:nvPr/>
        </p:nvCxnSpPr>
        <p:spPr>
          <a:xfrm rot="10800000">
            <a:off x="571472" y="3643314"/>
            <a:ext cx="1357322" cy="3"/>
          </a:xfrm>
          <a:prstGeom prst="straightConnector1">
            <a:avLst/>
          </a:prstGeom>
          <a:ln w="762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1285852" y="3071810"/>
            <a:ext cx="309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800" dirty="0" smtClean="0">
                <a:solidFill>
                  <a:schemeClr val="accent2">
                    <a:lumMod val="50000"/>
                  </a:schemeClr>
                </a:solidFill>
              </a:rPr>
              <a:t>r</a:t>
            </a:r>
            <a:endParaRPr lang="en-IE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714480" y="2643182"/>
            <a:ext cx="2286016" cy="2357454"/>
          </a:xfrm>
          <a:prstGeom prst="ellipse">
            <a:avLst/>
          </a:prstGeom>
          <a:noFill/>
          <a:ln w="762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9144000" cy="126188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E" sz="3800" dirty="0" smtClean="0">
                <a:latin typeface="+mj-lt"/>
              </a:rPr>
              <a:t>Given equations of Circle K and Circle C, to show that they touch internally?</a:t>
            </a:r>
            <a:endParaRPr lang="en-IE" sz="38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7158" y="3429000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 smtClean="0"/>
              <a:t>K</a:t>
            </a:r>
            <a:endParaRPr lang="en-IE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5072066" y="2428868"/>
            <a:ext cx="3500462" cy="206210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742950" indent="-742950"/>
            <a:r>
              <a:rPr lang="en-IE" sz="3200" b="1" u="sng" dirty="0" smtClean="0"/>
              <a:t>Method</a:t>
            </a:r>
          </a:p>
          <a:p>
            <a:pPr marL="450850" indent="-450850">
              <a:buFont typeface="Arial" pitchFamily="34" charset="0"/>
              <a:buChar char="•"/>
            </a:pPr>
            <a:r>
              <a:rPr lang="en-IE" sz="3200" dirty="0" smtClean="0"/>
              <a:t>Find distance between centres</a:t>
            </a:r>
          </a:p>
          <a:p>
            <a:pPr marL="450850" indent="-450850">
              <a:buFont typeface="Arial" pitchFamily="34" charset="0"/>
              <a:buChar char="•"/>
            </a:pPr>
            <a:r>
              <a:rPr lang="en-IE" sz="3200" dirty="0" smtClean="0"/>
              <a:t>If </a:t>
            </a:r>
            <a:r>
              <a:rPr lang="en-IE" sz="3200" b="1" dirty="0" smtClean="0">
                <a:solidFill>
                  <a:schemeClr val="tx2"/>
                </a:solidFill>
              </a:rPr>
              <a:t>d = r</a:t>
            </a:r>
            <a:r>
              <a:rPr lang="en-IE" sz="3200" b="1" baseline="-25000" dirty="0" smtClean="0">
                <a:solidFill>
                  <a:schemeClr val="tx2"/>
                </a:solidFill>
              </a:rPr>
              <a:t>1</a:t>
            </a:r>
            <a:r>
              <a:rPr lang="en-IE" sz="3200" b="1" dirty="0" smtClean="0">
                <a:solidFill>
                  <a:schemeClr val="tx2"/>
                </a:solidFill>
              </a:rPr>
              <a:t> -  r</a:t>
            </a:r>
            <a:r>
              <a:rPr lang="en-IE" sz="3200" b="1" baseline="-25000" dirty="0" smtClean="0">
                <a:solidFill>
                  <a:schemeClr val="tx2"/>
                </a:solidFill>
              </a:rPr>
              <a:t>2</a:t>
            </a:r>
            <a:r>
              <a:rPr lang="en-IE" sz="3200" b="1" dirty="0" smtClean="0">
                <a:solidFill>
                  <a:schemeClr val="tx2"/>
                </a:solidFill>
              </a:rPr>
              <a:t> </a:t>
            </a:r>
            <a:r>
              <a:rPr lang="en-IE" sz="3200" dirty="0" smtClean="0"/>
              <a:t>QED</a:t>
            </a:r>
          </a:p>
        </p:txBody>
      </p:sp>
      <p:sp>
        <p:nvSpPr>
          <p:cNvPr id="10" name="Oval 9"/>
          <p:cNvSpPr/>
          <p:nvPr/>
        </p:nvSpPr>
        <p:spPr>
          <a:xfrm>
            <a:off x="1000100" y="2500306"/>
            <a:ext cx="3143272" cy="307181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ectangle 14"/>
          <p:cNvSpPr/>
          <p:nvPr/>
        </p:nvSpPr>
        <p:spPr>
          <a:xfrm>
            <a:off x="2571736" y="1857364"/>
            <a:ext cx="4587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C</a:t>
            </a:r>
            <a:endParaRPr lang="en-IE" sz="4000" dirty="0">
              <a:solidFill>
                <a:prstClr val="black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2500298" y="3071810"/>
            <a:ext cx="1143008" cy="1000132"/>
          </a:xfrm>
          <a:prstGeom prst="line">
            <a:avLst/>
          </a:prstGeom>
          <a:ln w="76200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428860" y="3929066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Oval 20"/>
          <p:cNvSpPr/>
          <p:nvPr/>
        </p:nvSpPr>
        <p:spPr>
          <a:xfrm>
            <a:off x="3571868" y="2857496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Rectangle 22"/>
          <p:cNvSpPr/>
          <p:nvPr/>
        </p:nvSpPr>
        <p:spPr>
          <a:xfrm>
            <a:off x="2428860" y="3214686"/>
            <a:ext cx="4667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3200" dirty="0" smtClean="0">
                <a:solidFill>
                  <a:srgbClr val="FF0000"/>
                </a:solidFill>
              </a:rPr>
              <a:t>r</a:t>
            </a:r>
            <a:r>
              <a:rPr lang="en-IE" sz="3200" baseline="-25000" dirty="0" smtClean="0">
                <a:solidFill>
                  <a:srgbClr val="FF0000"/>
                </a:solidFill>
              </a:rPr>
              <a:t>1</a:t>
            </a:r>
            <a:endParaRPr lang="en-IE" sz="3200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57488" y="2786058"/>
            <a:ext cx="466794" cy="58477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en-IE" sz="3200" dirty="0" smtClean="0">
                <a:solidFill>
                  <a:schemeClr val="accent3">
                    <a:lumMod val="50000"/>
                  </a:schemeClr>
                </a:solidFill>
              </a:rPr>
              <a:t>r</a:t>
            </a:r>
            <a:r>
              <a:rPr lang="en-IE" sz="3200" baseline="-25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endParaRPr lang="en-IE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2928926" y="3000372"/>
            <a:ext cx="714380" cy="642942"/>
          </a:xfrm>
          <a:prstGeom prst="line">
            <a:avLst/>
          </a:prstGeom>
          <a:ln w="57150">
            <a:solidFill>
              <a:schemeClr val="accent3">
                <a:lumMod val="50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2857488" y="3571876"/>
            <a:ext cx="142876" cy="142876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5" name="Straight Arrow Connector 24"/>
          <p:cNvCxnSpPr/>
          <p:nvPr/>
        </p:nvCxnSpPr>
        <p:spPr>
          <a:xfrm rot="5400000" flipH="1" flipV="1">
            <a:off x="2643174" y="3786190"/>
            <a:ext cx="428628" cy="428628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786050" y="3857628"/>
            <a:ext cx="4267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3600" dirty="0" smtClean="0">
                <a:solidFill>
                  <a:prstClr val="black"/>
                </a:solidFill>
              </a:rPr>
              <a:t>d</a:t>
            </a:r>
            <a:endParaRPr lang="en-IE" sz="3600" dirty="0">
              <a:solidFill>
                <a:prstClr val="black"/>
              </a:solidFill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7C0-32CF-4CBF-AFA7-3E6A33C933C5}" type="slidenum">
              <a:rPr lang="en-IE" smtClean="0"/>
              <a:pPr/>
              <a:t>14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(c) Aidan Roche 2009</a:t>
            </a:r>
            <a:endParaRPr lang="en-IE"/>
          </a:p>
        </p:txBody>
      </p:sp>
      <p:sp>
        <p:nvSpPr>
          <p:cNvPr id="29" name="Rectangle 28"/>
          <p:cNvSpPr/>
          <p:nvPr/>
        </p:nvSpPr>
        <p:spPr>
          <a:xfrm>
            <a:off x="2153032" y="4000504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400" dirty="0" smtClean="0">
                <a:solidFill>
                  <a:srgbClr val="FF0000"/>
                </a:solidFill>
              </a:rPr>
              <a:t>c</a:t>
            </a:r>
            <a:r>
              <a:rPr lang="en-IE" sz="2400" baseline="-25000" dirty="0" smtClean="0">
                <a:solidFill>
                  <a:srgbClr val="FF0000"/>
                </a:solidFill>
              </a:rPr>
              <a:t>1</a:t>
            </a:r>
            <a:endParaRPr lang="en-IE" sz="2400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010288" y="3429000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400" dirty="0" smtClean="0">
                <a:solidFill>
                  <a:srgbClr val="9BBB59">
                    <a:lumMod val="50000"/>
                  </a:srgbClr>
                </a:solidFill>
              </a:rPr>
              <a:t>c</a:t>
            </a:r>
            <a:r>
              <a:rPr lang="en-IE" sz="2400" baseline="-25000" dirty="0" smtClean="0">
                <a:solidFill>
                  <a:srgbClr val="9BBB59">
                    <a:lumMod val="50000"/>
                  </a:srgbClr>
                </a:solidFill>
              </a:rPr>
              <a:t>2</a:t>
            </a:r>
            <a:endParaRPr lang="en-IE" sz="2400" dirty="0">
              <a:solidFill>
                <a:srgbClr val="9BBB59">
                  <a:lumMod val="5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0" grpId="0" animBg="1"/>
      <p:bldP spid="23" grpId="0"/>
      <p:bldP spid="24" grpId="0"/>
      <p:bldP spid="18" grpId="0" animBg="1"/>
      <p:bldP spid="28" grpId="0"/>
      <p:bldP spid="29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6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428860" y="2071678"/>
            <a:ext cx="2214578" cy="2071702"/>
          </a:xfrm>
          <a:prstGeom prst="ellipse">
            <a:avLst/>
          </a:prstGeom>
          <a:noFill/>
          <a:ln w="762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9144000" cy="1261884"/>
          </a:xfrm>
          <a:prstGeom prst="rect">
            <a:avLst/>
          </a:prstGeom>
          <a:solidFill>
            <a:schemeClr val="accent6">
              <a:lumMod val="75000"/>
              <a:alpha val="9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E" sz="3800" dirty="0" smtClean="0">
                <a:latin typeface="+mj-lt"/>
              </a:rPr>
              <a:t>Given equations of Circle K and Circle C, to show that they touch externally?</a:t>
            </a:r>
            <a:endParaRPr lang="en-IE" sz="38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282" y="3286124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 smtClean="0"/>
              <a:t>K</a:t>
            </a:r>
            <a:endParaRPr lang="en-IE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5286380" y="2571744"/>
            <a:ext cx="3357586" cy="181588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742950" indent="-742950"/>
            <a:r>
              <a:rPr lang="en-IE" sz="2800" b="1" u="sng" dirty="0" smtClean="0"/>
              <a:t>Method</a:t>
            </a:r>
          </a:p>
          <a:p>
            <a:pPr marL="450850" indent="-450850">
              <a:buFont typeface="Arial" pitchFamily="34" charset="0"/>
              <a:buChar char="•"/>
            </a:pPr>
            <a:r>
              <a:rPr lang="en-IE" sz="2800" dirty="0" smtClean="0"/>
              <a:t>Find distance d between centres</a:t>
            </a:r>
          </a:p>
          <a:p>
            <a:pPr marL="450850" indent="-450850">
              <a:buFont typeface="Arial" pitchFamily="34" charset="0"/>
              <a:buChar char="•"/>
            </a:pPr>
            <a:r>
              <a:rPr lang="en-IE" sz="2800" dirty="0" smtClean="0"/>
              <a:t>If </a:t>
            </a:r>
            <a:r>
              <a:rPr lang="en-IE" sz="2800" b="1" dirty="0" smtClean="0">
                <a:solidFill>
                  <a:schemeClr val="tx2"/>
                </a:solidFill>
              </a:rPr>
              <a:t>d = r</a:t>
            </a:r>
            <a:r>
              <a:rPr lang="en-IE" sz="2800" b="1" baseline="-25000" dirty="0" smtClean="0">
                <a:solidFill>
                  <a:schemeClr val="tx2"/>
                </a:solidFill>
              </a:rPr>
              <a:t>1</a:t>
            </a:r>
            <a:r>
              <a:rPr lang="en-IE" sz="2800" b="1" dirty="0" smtClean="0">
                <a:solidFill>
                  <a:schemeClr val="tx2"/>
                </a:solidFill>
              </a:rPr>
              <a:t> +  r</a:t>
            </a:r>
            <a:r>
              <a:rPr lang="en-IE" sz="2800" b="1" baseline="-25000" dirty="0" smtClean="0">
                <a:solidFill>
                  <a:schemeClr val="tx2"/>
                </a:solidFill>
              </a:rPr>
              <a:t>2</a:t>
            </a:r>
            <a:r>
              <a:rPr lang="en-IE" sz="2800" b="1" dirty="0" smtClean="0">
                <a:solidFill>
                  <a:schemeClr val="tx2"/>
                </a:solidFill>
              </a:rPr>
              <a:t> </a:t>
            </a:r>
            <a:r>
              <a:rPr lang="en-IE" sz="2800" dirty="0" smtClean="0"/>
              <a:t>QED</a:t>
            </a:r>
          </a:p>
        </p:txBody>
      </p:sp>
      <p:sp>
        <p:nvSpPr>
          <p:cNvPr id="10" name="Oval 9"/>
          <p:cNvSpPr/>
          <p:nvPr/>
        </p:nvSpPr>
        <p:spPr>
          <a:xfrm>
            <a:off x="428596" y="3286124"/>
            <a:ext cx="2419368" cy="2224102"/>
          </a:xfrm>
          <a:prstGeom prst="ellipse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ectangle 14"/>
          <p:cNvSpPr/>
          <p:nvPr/>
        </p:nvSpPr>
        <p:spPr>
          <a:xfrm>
            <a:off x="2500298" y="1714488"/>
            <a:ext cx="4587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C</a:t>
            </a:r>
            <a:endParaRPr lang="en-IE" sz="4000" dirty="0">
              <a:solidFill>
                <a:prstClr val="black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1714480" y="3714752"/>
            <a:ext cx="928694" cy="785818"/>
          </a:xfrm>
          <a:prstGeom prst="line">
            <a:avLst/>
          </a:prstGeom>
          <a:ln w="762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643042" y="4357694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Oval 20"/>
          <p:cNvSpPr/>
          <p:nvPr/>
        </p:nvSpPr>
        <p:spPr>
          <a:xfrm>
            <a:off x="3357554" y="2928934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Rectangle 22"/>
          <p:cNvSpPr/>
          <p:nvPr/>
        </p:nvSpPr>
        <p:spPr>
          <a:xfrm>
            <a:off x="1714480" y="3429000"/>
            <a:ext cx="5373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r</a:t>
            </a:r>
            <a:r>
              <a:rPr lang="en-IE" sz="4000" baseline="-25000" dirty="0" smtClean="0">
                <a:solidFill>
                  <a:prstClr val="black"/>
                </a:solidFill>
              </a:rPr>
              <a:t>1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605913" y="2714620"/>
            <a:ext cx="5373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r</a:t>
            </a:r>
            <a:r>
              <a:rPr lang="en-IE" sz="4000" baseline="-25000" dirty="0" smtClean="0">
                <a:solidFill>
                  <a:prstClr val="black"/>
                </a:solidFill>
              </a:rPr>
              <a:t>2</a:t>
            </a:r>
            <a:endParaRPr lang="en-IE" sz="4000" dirty="0">
              <a:solidFill>
                <a:prstClr val="black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2571736" y="3000372"/>
            <a:ext cx="928694" cy="785818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000232" y="3214686"/>
            <a:ext cx="1428760" cy="1214446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928926" y="3429000"/>
            <a:ext cx="4539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d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7C0-32CF-4CBF-AFA7-3E6A33C933C5}" type="slidenum">
              <a:rPr lang="en-IE" smtClean="0"/>
              <a:pPr/>
              <a:t>15</a:t>
            </a:fld>
            <a:endParaRPr lang="en-IE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(c) Aidan Roche 2009</a:t>
            </a:r>
            <a:endParaRPr lang="en-IE"/>
          </a:p>
        </p:txBody>
      </p:sp>
      <p:sp>
        <p:nvSpPr>
          <p:cNvPr id="19" name="Rectangle 18"/>
          <p:cNvSpPr/>
          <p:nvPr/>
        </p:nvSpPr>
        <p:spPr>
          <a:xfrm>
            <a:off x="1500166" y="4357694"/>
            <a:ext cx="5741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c</a:t>
            </a:r>
            <a:r>
              <a:rPr lang="en-IE" sz="4000" baseline="-25000" dirty="0" smtClean="0">
                <a:solidFill>
                  <a:prstClr val="black"/>
                </a:solidFill>
              </a:rPr>
              <a:t>1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500430" y="2428868"/>
            <a:ext cx="5741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c</a:t>
            </a:r>
            <a:r>
              <a:rPr lang="en-IE" sz="4000" baseline="-25000" dirty="0" smtClean="0">
                <a:solidFill>
                  <a:prstClr val="black"/>
                </a:solidFill>
              </a:rPr>
              <a:t>2</a:t>
            </a:r>
            <a:endParaRPr lang="en-IE" sz="40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0" grpId="0" animBg="1"/>
      <p:bldP spid="21" grpId="0" animBg="1"/>
      <p:bldP spid="23" grpId="0"/>
      <p:bldP spid="24" grpId="0"/>
      <p:bldP spid="33" grpId="0"/>
      <p:bldP spid="19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71472" y="2649676"/>
            <a:ext cx="2928958" cy="278608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8" name="Oval 7"/>
          <p:cNvSpPr/>
          <p:nvPr/>
        </p:nvSpPr>
        <p:spPr>
          <a:xfrm>
            <a:off x="571472" y="4429132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2500298" y="2643182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TextBox 10"/>
          <p:cNvSpPr txBox="1"/>
          <p:nvPr/>
        </p:nvSpPr>
        <p:spPr>
          <a:xfrm>
            <a:off x="0" y="-24"/>
            <a:ext cx="9144000" cy="126188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E" sz="3800" dirty="0" smtClean="0">
                <a:latin typeface="+mj-lt"/>
              </a:rPr>
              <a:t>Given circle K and the line L to find points of intersection?</a:t>
            </a:r>
            <a:endParaRPr lang="en-IE" sz="3800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1546" y="4006998"/>
            <a:ext cx="4299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a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71934" y="3429000"/>
            <a:ext cx="4857784" cy="101566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742950" indent="-742950"/>
            <a:r>
              <a:rPr lang="en-IE" sz="3200" b="1" u="sng" dirty="0" smtClean="0"/>
              <a:t>Method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en-IE" sz="2800" dirty="0" smtClean="0"/>
              <a:t>Solve simultaneous equations</a:t>
            </a:r>
            <a:endParaRPr lang="en-IE" sz="2800" b="1" dirty="0"/>
          </a:p>
        </p:txBody>
      </p:sp>
      <p:sp>
        <p:nvSpPr>
          <p:cNvPr id="17" name="Rectangle 16"/>
          <p:cNvSpPr/>
          <p:nvPr/>
        </p:nvSpPr>
        <p:spPr>
          <a:xfrm>
            <a:off x="2285984" y="2071678"/>
            <a:ext cx="4539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b</a:t>
            </a:r>
            <a:endParaRPr lang="en-IE" sz="4000" dirty="0">
              <a:solidFill>
                <a:prstClr val="black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142844" y="2214554"/>
            <a:ext cx="3071834" cy="285752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857488" y="1571612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 smtClean="0"/>
              <a:t>L</a:t>
            </a:r>
            <a:endParaRPr lang="en-IE" sz="4000" dirty="0"/>
          </a:p>
        </p:txBody>
      </p:sp>
      <p:sp>
        <p:nvSpPr>
          <p:cNvPr id="20" name="Rectangle 19"/>
          <p:cNvSpPr/>
          <p:nvPr/>
        </p:nvSpPr>
        <p:spPr>
          <a:xfrm>
            <a:off x="1714480" y="5357826"/>
            <a:ext cx="4507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K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7C0-32CF-4CBF-AFA7-3E6A33C933C5}" type="slidenum">
              <a:rPr lang="en-IE" smtClean="0"/>
              <a:pPr/>
              <a:t>16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(c) Aidan Roche 2009</a:t>
            </a:r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0" y="0"/>
            <a:ext cx="9144000" cy="67710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E" sz="3800" dirty="0" smtClean="0">
                <a:latin typeface="+mj-lt"/>
              </a:rPr>
              <a:t>Important to remember</a:t>
            </a:r>
            <a:endParaRPr lang="en-IE" sz="38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00562" y="1785926"/>
            <a:ext cx="4143404" cy="304698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742950" indent="-742950"/>
            <a:r>
              <a:rPr lang="en-IE" sz="3200" b="1" u="sng" dirty="0" smtClean="0"/>
              <a:t>Theorem </a:t>
            </a:r>
          </a:p>
          <a:p>
            <a:pPr marL="450850" indent="-450850">
              <a:buFont typeface="Arial" pitchFamily="34" charset="0"/>
              <a:buChar char="•"/>
            </a:pPr>
            <a:r>
              <a:rPr lang="en-IE" sz="3200" dirty="0" smtClean="0"/>
              <a:t>A line from the centre (c) to the point of tangency (t) is perpendicular to the  tangent.</a:t>
            </a:r>
            <a:endParaRPr lang="en-IE" sz="3200" dirty="0"/>
          </a:p>
        </p:txBody>
      </p:sp>
      <p:sp>
        <p:nvSpPr>
          <p:cNvPr id="17" name="Oval 16"/>
          <p:cNvSpPr/>
          <p:nvPr/>
        </p:nvSpPr>
        <p:spPr>
          <a:xfrm>
            <a:off x="642910" y="1785926"/>
            <a:ext cx="3429024" cy="3286148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Oval 18"/>
          <p:cNvSpPr/>
          <p:nvPr/>
        </p:nvSpPr>
        <p:spPr>
          <a:xfrm>
            <a:off x="2071670" y="3214686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2214546" y="2977218"/>
            <a:ext cx="3369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800" dirty="0" smtClean="0">
                <a:solidFill>
                  <a:prstClr val="black"/>
                </a:solidFill>
              </a:rPr>
              <a:t>c</a:t>
            </a:r>
            <a:endParaRPr lang="en-IE" sz="2800" dirty="0">
              <a:solidFill>
                <a:prstClr val="black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7C0-32CF-4CBF-AFA7-3E6A33C933C5}" type="slidenum">
              <a:rPr lang="en-IE" smtClean="0"/>
              <a:pPr/>
              <a:t>17</a:t>
            </a:fld>
            <a:endParaRPr lang="en-I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(c) Aidan Roche 2009</a:t>
            </a:r>
            <a:endParaRPr lang="en-IE"/>
          </a:p>
        </p:txBody>
      </p:sp>
      <p:cxnSp>
        <p:nvCxnSpPr>
          <p:cNvPr id="24" name="Straight Connector 23"/>
          <p:cNvCxnSpPr/>
          <p:nvPr/>
        </p:nvCxnSpPr>
        <p:spPr>
          <a:xfrm rot="5400000" flipH="1" flipV="1">
            <a:off x="-1428791" y="3500441"/>
            <a:ext cx="4071963" cy="7143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 flipH="1" flipV="1">
            <a:off x="1393009" y="2576871"/>
            <a:ext cx="1588" cy="1420094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42910" y="2714620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90</a:t>
            </a:r>
            <a:r>
              <a:rPr lang="en-US" sz="2800" baseline="30000" dirty="0" smtClean="0"/>
              <a:t>o</a:t>
            </a:r>
            <a:endParaRPr lang="en-US" sz="2800" dirty="0"/>
          </a:p>
        </p:txBody>
      </p:sp>
      <p:sp>
        <p:nvSpPr>
          <p:cNvPr id="29" name="Rectangle 28"/>
          <p:cNvSpPr/>
          <p:nvPr/>
        </p:nvSpPr>
        <p:spPr>
          <a:xfrm>
            <a:off x="714348" y="5214950"/>
            <a:ext cx="13413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800" dirty="0" smtClean="0">
                <a:solidFill>
                  <a:prstClr val="black"/>
                </a:solidFill>
              </a:rPr>
              <a:t>Tangent</a:t>
            </a:r>
            <a:endParaRPr lang="en-IE" sz="2800" dirty="0">
              <a:solidFill>
                <a:prstClr val="black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000232" y="1357298"/>
            <a:ext cx="3738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800" dirty="0" smtClean="0">
                <a:solidFill>
                  <a:prstClr val="black"/>
                </a:solidFill>
              </a:rPr>
              <a:t>K</a:t>
            </a:r>
            <a:endParaRPr lang="en-IE" sz="2800" dirty="0">
              <a:solidFill>
                <a:prstClr val="black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500034" y="3214686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4" name="Rectangle 33"/>
          <p:cNvSpPr/>
          <p:nvPr/>
        </p:nvSpPr>
        <p:spPr>
          <a:xfrm>
            <a:off x="857224" y="3286124"/>
            <a:ext cx="10749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800" dirty="0" smtClean="0">
                <a:solidFill>
                  <a:prstClr val="black"/>
                </a:solidFill>
              </a:rPr>
              <a:t>radius</a:t>
            </a:r>
            <a:endParaRPr lang="en-IE" sz="2800" dirty="0">
              <a:solidFill>
                <a:prstClr val="black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14282" y="3071810"/>
            <a:ext cx="3048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800" dirty="0" smtClean="0">
                <a:solidFill>
                  <a:prstClr val="black"/>
                </a:solidFill>
              </a:rPr>
              <a:t>t</a:t>
            </a:r>
            <a:endParaRPr lang="en-IE" sz="28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5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0" y="0"/>
            <a:ext cx="9144000" cy="67710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E" sz="3800" dirty="0" smtClean="0">
                <a:latin typeface="+mj-lt"/>
              </a:rPr>
              <a:t>Important to remember</a:t>
            </a:r>
            <a:endParaRPr lang="en-IE" sz="38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00562" y="1785926"/>
            <a:ext cx="4143404" cy="255454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742950" indent="-742950"/>
            <a:r>
              <a:rPr lang="en-IE" sz="3200" b="1" u="sng" dirty="0" smtClean="0"/>
              <a:t>Theorem </a:t>
            </a:r>
          </a:p>
          <a:p>
            <a:pPr marL="450850" indent="-450850">
              <a:buFont typeface="Arial" pitchFamily="34" charset="0"/>
              <a:buChar char="•"/>
            </a:pPr>
            <a:r>
              <a:rPr lang="en-IE" sz="3200" dirty="0" smtClean="0"/>
              <a:t>A line from the centre perpendicular to a chord bisects the chord.</a:t>
            </a:r>
            <a:endParaRPr lang="en-IE" sz="3200" dirty="0"/>
          </a:p>
        </p:txBody>
      </p:sp>
      <p:sp>
        <p:nvSpPr>
          <p:cNvPr id="17" name="Oval 16"/>
          <p:cNvSpPr/>
          <p:nvPr/>
        </p:nvSpPr>
        <p:spPr>
          <a:xfrm>
            <a:off x="642910" y="1785926"/>
            <a:ext cx="3429024" cy="3286148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8" name="Straight Connector 17"/>
          <p:cNvCxnSpPr>
            <a:stCxn id="32" idx="6"/>
            <a:endCxn id="19" idx="2"/>
          </p:cNvCxnSpPr>
          <p:nvPr/>
        </p:nvCxnSpPr>
        <p:spPr>
          <a:xfrm>
            <a:off x="1071538" y="3321843"/>
            <a:ext cx="1000132" cy="0"/>
          </a:xfrm>
          <a:prstGeom prst="line">
            <a:avLst/>
          </a:prstGeom>
          <a:ln w="762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2071670" y="3214686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2214546" y="2977218"/>
            <a:ext cx="3369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800" dirty="0" smtClean="0">
                <a:solidFill>
                  <a:prstClr val="black"/>
                </a:solidFill>
              </a:rPr>
              <a:t>c</a:t>
            </a:r>
            <a:endParaRPr lang="en-IE" sz="2800" dirty="0">
              <a:solidFill>
                <a:prstClr val="black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7C0-32CF-4CBF-AFA7-3E6A33C933C5}" type="slidenum">
              <a:rPr lang="en-IE" smtClean="0"/>
              <a:pPr/>
              <a:t>18</a:t>
            </a:fld>
            <a:endParaRPr lang="en-I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(c) Aidan Roche 2009</a:t>
            </a:r>
            <a:endParaRPr lang="en-IE"/>
          </a:p>
        </p:txBody>
      </p:sp>
      <p:cxnSp>
        <p:nvCxnSpPr>
          <p:cNvPr id="24" name="Straight Connector 23"/>
          <p:cNvCxnSpPr/>
          <p:nvPr/>
        </p:nvCxnSpPr>
        <p:spPr>
          <a:xfrm rot="5400000" flipH="1" flipV="1">
            <a:off x="-31" y="3357563"/>
            <a:ext cx="1928824" cy="7143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19" idx="1"/>
          </p:cNvCxnSpPr>
          <p:nvPr/>
        </p:nvCxnSpPr>
        <p:spPr>
          <a:xfrm>
            <a:off x="1000100" y="2357430"/>
            <a:ext cx="1102956" cy="888642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000100" y="2928934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90</a:t>
            </a:r>
            <a:r>
              <a:rPr lang="en-US" sz="2000" baseline="30000" dirty="0" smtClean="0"/>
              <a:t>o</a:t>
            </a:r>
            <a:endParaRPr lang="en-US" sz="2000" dirty="0"/>
          </a:p>
        </p:txBody>
      </p:sp>
      <p:sp>
        <p:nvSpPr>
          <p:cNvPr id="29" name="Rectangle 28"/>
          <p:cNvSpPr/>
          <p:nvPr/>
        </p:nvSpPr>
        <p:spPr>
          <a:xfrm>
            <a:off x="428596" y="4071942"/>
            <a:ext cx="3561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800" dirty="0" smtClean="0">
                <a:solidFill>
                  <a:prstClr val="black"/>
                </a:solidFill>
              </a:rPr>
              <a:t>a</a:t>
            </a:r>
            <a:endParaRPr lang="en-IE" sz="2800" dirty="0">
              <a:solidFill>
                <a:prstClr val="black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00034" y="2071678"/>
            <a:ext cx="3738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800" dirty="0" smtClean="0">
                <a:solidFill>
                  <a:prstClr val="black"/>
                </a:solidFill>
              </a:rPr>
              <a:t>b</a:t>
            </a:r>
            <a:endParaRPr lang="en-IE" sz="2800" dirty="0">
              <a:solidFill>
                <a:prstClr val="black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785786" y="4214818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2" name="Oval 31"/>
          <p:cNvSpPr/>
          <p:nvPr/>
        </p:nvSpPr>
        <p:spPr>
          <a:xfrm>
            <a:off x="857224" y="3214686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3" name="Oval 32"/>
          <p:cNvSpPr/>
          <p:nvPr/>
        </p:nvSpPr>
        <p:spPr>
          <a:xfrm>
            <a:off x="857224" y="2285992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4" name="Rectangle 33"/>
          <p:cNvSpPr/>
          <p:nvPr/>
        </p:nvSpPr>
        <p:spPr>
          <a:xfrm>
            <a:off x="1434481" y="2367233"/>
            <a:ext cx="10749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800" dirty="0" smtClean="0">
                <a:solidFill>
                  <a:prstClr val="black"/>
                </a:solidFill>
              </a:rPr>
              <a:t>radius</a:t>
            </a:r>
            <a:endParaRPr lang="en-IE" sz="2800" dirty="0">
              <a:solidFill>
                <a:prstClr val="black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785786" y="3857628"/>
            <a:ext cx="35719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85786" y="2786058"/>
            <a:ext cx="35719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85786" y="3786190"/>
            <a:ext cx="35719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85786" y="2857496"/>
            <a:ext cx="35719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571472" y="3071810"/>
            <a:ext cx="3738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800" dirty="0" smtClean="0">
                <a:solidFill>
                  <a:prstClr val="black"/>
                </a:solidFill>
              </a:rPr>
              <a:t>d</a:t>
            </a:r>
            <a:endParaRPr lang="en-IE" sz="28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00100" y="2428868"/>
            <a:ext cx="3357586" cy="3071834"/>
          </a:xfrm>
          <a:prstGeom prst="ellipse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-964433" y="3893335"/>
            <a:ext cx="392906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928662" y="3786190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9144000" cy="126188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E" sz="3800" dirty="0" smtClean="0">
                <a:latin typeface="+mj-lt"/>
              </a:rPr>
              <a:t>Given equation of Circle K and equation of Tangent T, find the point of intersection?</a:t>
            </a:r>
            <a:endParaRPr lang="en-IE" sz="38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7488" y="1857364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 smtClean="0"/>
              <a:t>K</a:t>
            </a:r>
            <a:endParaRPr lang="en-IE" sz="4000" dirty="0"/>
          </a:p>
        </p:txBody>
      </p:sp>
      <p:sp>
        <p:nvSpPr>
          <p:cNvPr id="13" name="Rectangle 12"/>
          <p:cNvSpPr/>
          <p:nvPr/>
        </p:nvSpPr>
        <p:spPr>
          <a:xfrm flipH="1">
            <a:off x="571472" y="1928802"/>
            <a:ext cx="2857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T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14942" y="3571876"/>
            <a:ext cx="3500462" cy="120032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742950" indent="-742950"/>
            <a:r>
              <a:rPr lang="en-IE" sz="2400" b="1" u="sng" dirty="0" smtClean="0"/>
              <a:t>Method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en-IE" sz="2400" dirty="0" smtClean="0"/>
              <a:t>Solve the simultaneous equations</a:t>
            </a:r>
            <a:endParaRPr lang="en-IE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7C0-32CF-4CBF-AFA7-3E6A33C933C5}" type="slidenum">
              <a:rPr lang="en-IE" smtClean="0"/>
              <a:pPr/>
              <a:t>19</a:t>
            </a:fld>
            <a:endParaRPr lang="en-I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(c) Aidan Roche 2009</a:t>
            </a:r>
            <a:endParaRPr lang="en-IE"/>
          </a:p>
        </p:txBody>
      </p:sp>
      <p:sp>
        <p:nvSpPr>
          <p:cNvPr id="15" name="Rectangle 14"/>
          <p:cNvSpPr/>
          <p:nvPr/>
        </p:nvSpPr>
        <p:spPr>
          <a:xfrm>
            <a:off x="500034" y="3500438"/>
            <a:ext cx="3561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t</a:t>
            </a:r>
            <a:endParaRPr lang="en-IE" sz="40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3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85720" y="2285992"/>
            <a:ext cx="3357586" cy="3071834"/>
          </a:xfrm>
          <a:prstGeom prst="ellipse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4" name="Straight Connector 3"/>
          <p:cNvCxnSpPr/>
          <p:nvPr/>
        </p:nvCxnSpPr>
        <p:spPr>
          <a:xfrm rot="5400000" flipH="1">
            <a:off x="897276" y="2786058"/>
            <a:ext cx="714380" cy="1428760"/>
          </a:xfrm>
          <a:prstGeom prst="line">
            <a:avLst/>
          </a:prstGeom>
          <a:ln w="762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785918" y="3714752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9144000" cy="1261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E" sz="3800" dirty="0" smtClean="0">
                <a:latin typeface="+mj-lt"/>
              </a:rPr>
              <a:t>Given the centre and radius of a circle, to find the equation of Circle K?</a:t>
            </a:r>
            <a:endParaRPr lang="en-IE" sz="38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96" y="1714488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 smtClean="0"/>
              <a:t>K</a:t>
            </a:r>
            <a:endParaRPr lang="en-IE" sz="4000" dirty="0"/>
          </a:p>
        </p:txBody>
      </p:sp>
      <p:sp>
        <p:nvSpPr>
          <p:cNvPr id="13" name="Rectangle 12"/>
          <p:cNvSpPr/>
          <p:nvPr/>
        </p:nvSpPr>
        <p:spPr>
          <a:xfrm>
            <a:off x="1142976" y="2857496"/>
            <a:ext cx="3642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r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00496" y="2285992"/>
            <a:ext cx="4786346" cy="255454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742950" indent="-742950"/>
            <a:r>
              <a:rPr lang="en-IE" sz="3200" b="1" u="sng" dirty="0" smtClean="0"/>
              <a:t>Method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en-IE" sz="3200" dirty="0" smtClean="0"/>
              <a:t>Sub centre &amp; radius into:  </a:t>
            </a:r>
            <a:r>
              <a:rPr lang="en-IE" sz="3200" b="1" dirty="0" smtClean="0">
                <a:solidFill>
                  <a:schemeClr val="tx2"/>
                </a:solidFill>
              </a:rPr>
              <a:t>(x – h)</a:t>
            </a:r>
            <a:r>
              <a:rPr lang="en-IE" sz="3200" b="1" baseline="30000" dirty="0" smtClean="0">
                <a:solidFill>
                  <a:schemeClr val="tx2"/>
                </a:solidFill>
              </a:rPr>
              <a:t>2</a:t>
            </a:r>
            <a:r>
              <a:rPr lang="en-IE" sz="3200" b="1" dirty="0" smtClean="0">
                <a:solidFill>
                  <a:schemeClr val="tx2"/>
                </a:solidFill>
              </a:rPr>
              <a:t> + (y – k)</a:t>
            </a:r>
            <a:r>
              <a:rPr lang="en-IE" sz="3200" b="1" baseline="30000" dirty="0" smtClean="0">
                <a:solidFill>
                  <a:schemeClr val="tx2"/>
                </a:solidFill>
              </a:rPr>
              <a:t>2 </a:t>
            </a:r>
            <a:r>
              <a:rPr lang="en-IE" sz="3200" b="1" dirty="0" smtClean="0">
                <a:solidFill>
                  <a:schemeClr val="tx2"/>
                </a:solidFill>
              </a:rPr>
              <a:t>= r</a:t>
            </a:r>
            <a:r>
              <a:rPr lang="en-IE" sz="3200" b="1" baseline="30000" dirty="0" smtClean="0">
                <a:solidFill>
                  <a:schemeClr val="tx2"/>
                </a:solidFill>
              </a:rPr>
              <a:t>2</a:t>
            </a:r>
            <a:r>
              <a:rPr lang="en-IE" sz="3200" b="1" dirty="0" smtClean="0">
                <a:solidFill>
                  <a:schemeClr val="tx2"/>
                </a:solidFill>
              </a:rPr>
              <a:t> 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en-IE" sz="3200" dirty="0" smtClean="0"/>
              <a:t>If required expand to:        </a:t>
            </a:r>
            <a:r>
              <a:rPr lang="en-IE" sz="3200" b="1" dirty="0" smtClean="0">
                <a:solidFill>
                  <a:schemeClr val="tx2"/>
                </a:solidFill>
              </a:rPr>
              <a:t>x</a:t>
            </a:r>
            <a:r>
              <a:rPr lang="en-IE" sz="3200" b="1" baseline="30000" dirty="0" smtClean="0">
                <a:solidFill>
                  <a:schemeClr val="tx2"/>
                </a:solidFill>
              </a:rPr>
              <a:t>2</a:t>
            </a:r>
            <a:r>
              <a:rPr lang="en-IE" sz="3200" b="1" dirty="0" smtClean="0">
                <a:solidFill>
                  <a:schemeClr val="tx2"/>
                </a:solidFill>
              </a:rPr>
              <a:t> + y</a:t>
            </a:r>
            <a:r>
              <a:rPr lang="en-IE" sz="3200" b="1" baseline="30000" dirty="0" smtClean="0">
                <a:solidFill>
                  <a:schemeClr val="tx2"/>
                </a:solidFill>
              </a:rPr>
              <a:t>2</a:t>
            </a:r>
            <a:r>
              <a:rPr lang="en-IE" sz="3200" b="1" dirty="0" smtClean="0">
                <a:solidFill>
                  <a:schemeClr val="tx2"/>
                </a:solidFill>
              </a:rPr>
              <a:t> +2gx +2fy + c = 0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142976" y="3857628"/>
            <a:ext cx="14574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c(h, k)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7C0-32CF-4CBF-AFA7-3E6A33C933C5}" type="slidenum">
              <a:rPr lang="en-IE" smtClean="0"/>
              <a:pPr/>
              <a:t>2</a:t>
            </a:fld>
            <a:endParaRPr lang="en-IE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(c) Aidan Roche 2009</a:t>
            </a:r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85786" y="2571744"/>
            <a:ext cx="3357586" cy="3071834"/>
          </a:xfrm>
          <a:prstGeom prst="ellipse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-357222" y="2428868"/>
            <a:ext cx="2857520" cy="1571636"/>
          </a:xfrm>
          <a:prstGeom prst="line">
            <a:avLst/>
          </a:prstGeom>
          <a:ln w="7620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857224" y="3286124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2214546" y="4000504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9144000" cy="126188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E" sz="3800" dirty="0" smtClean="0">
                <a:latin typeface="+mj-lt"/>
              </a:rPr>
              <a:t>Given equation of Circle K and asked to find equation of tangent T at given point t?</a:t>
            </a:r>
            <a:endParaRPr lang="en-IE" sz="38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57290" y="5429264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 smtClean="0"/>
              <a:t>K</a:t>
            </a:r>
            <a:endParaRPr lang="en-IE" sz="4000" dirty="0"/>
          </a:p>
        </p:txBody>
      </p:sp>
      <p:sp>
        <p:nvSpPr>
          <p:cNvPr id="13" name="Rectangle 12"/>
          <p:cNvSpPr/>
          <p:nvPr/>
        </p:nvSpPr>
        <p:spPr>
          <a:xfrm>
            <a:off x="357158" y="2928934"/>
            <a:ext cx="3561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t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3438" y="2285992"/>
            <a:ext cx="4214810" cy="163121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742950" indent="-742950"/>
            <a:r>
              <a:rPr lang="en-IE" sz="2800" b="1" u="sng" dirty="0" smtClean="0"/>
              <a:t>Method 1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en-IE" sz="2400" dirty="0" smtClean="0"/>
              <a:t>Find slope [ct]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en-IE" sz="2400" dirty="0" smtClean="0"/>
              <a:t>Find perpendicular slope of T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en-IE" sz="2400" dirty="0" smtClean="0"/>
              <a:t>Solve equation of the line</a:t>
            </a:r>
            <a:endParaRPr lang="en-IE" sz="2400" dirty="0"/>
          </a:p>
        </p:txBody>
      </p:sp>
      <p:cxnSp>
        <p:nvCxnSpPr>
          <p:cNvPr id="15" name="Straight Connector 14"/>
          <p:cNvCxnSpPr>
            <a:endCxn id="9" idx="2"/>
          </p:cNvCxnSpPr>
          <p:nvPr/>
        </p:nvCxnSpPr>
        <p:spPr>
          <a:xfrm>
            <a:off x="960048" y="3429000"/>
            <a:ext cx="1254498" cy="678661"/>
          </a:xfrm>
          <a:prstGeom prst="line">
            <a:avLst/>
          </a:prstGeom>
          <a:ln w="5715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428860" y="3786190"/>
            <a:ext cx="4010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c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85852" y="1500174"/>
            <a:ext cx="4347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T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43438" y="4929198"/>
            <a:ext cx="4214810" cy="89255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742950" indent="-742950"/>
            <a:r>
              <a:rPr lang="en-IE" sz="2800" b="1" u="sng" dirty="0" smtClean="0"/>
              <a:t>Method 2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en-IE" sz="2400" dirty="0" smtClean="0"/>
              <a:t>Use formula in log tables</a:t>
            </a:r>
            <a:endParaRPr lang="en-IE" sz="24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214414" y="3348038"/>
            <a:ext cx="285752" cy="14287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1147738" y="3148010"/>
            <a:ext cx="276228" cy="14287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7C0-32CF-4CBF-AFA7-3E6A33C933C5}" type="slidenum">
              <a:rPr lang="en-IE" smtClean="0"/>
              <a:pPr/>
              <a:t>20</a:t>
            </a:fld>
            <a:endParaRPr lang="en-IE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(c) Aidan Roche 2009</a:t>
            </a:r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7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28596" y="2071678"/>
            <a:ext cx="3143272" cy="3000396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9144000" cy="126188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E" sz="3800" dirty="0" smtClean="0">
                <a:latin typeface="+mj-lt"/>
              </a:rPr>
              <a:t>To find equation of circle K, given that x-axis is tangent to K, and  centre c(-f, -g) ?</a:t>
            </a:r>
            <a:endParaRPr lang="en-IE" sz="3800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71868" y="4714884"/>
            <a:ext cx="13885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X-axis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6248" y="2000240"/>
            <a:ext cx="4572032" cy="18774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742950" indent="-742950"/>
            <a:r>
              <a:rPr lang="en-IE" sz="3200" b="1" u="sng" dirty="0" smtClean="0"/>
              <a:t>Method</a:t>
            </a:r>
          </a:p>
          <a:p>
            <a:pPr marL="355600" indent="-355600">
              <a:buFont typeface="Arial" pitchFamily="34" charset="0"/>
              <a:buChar char="•"/>
              <a:tabLst>
                <a:tab pos="355600" algn="l"/>
              </a:tabLst>
            </a:pPr>
            <a:r>
              <a:rPr lang="en-IE" sz="2800" dirty="0" smtClean="0"/>
              <a:t>On x-axis, y = 0 so t is (-f, 0)</a:t>
            </a:r>
          </a:p>
          <a:p>
            <a:pPr marL="355600" indent="-355600">
              <a:buFont typeface="Arial" pitchFamily="34" charset="0"/>
              <a:buChar char="•"/>
              <a:tabLst>
                <a:tab pos="355600" algn="l"/>
              </a:tabLst>
            </a:pPr>
            <a:r>
              <a:rPr lang="en-IE" sz="2800" dirty="0" smtClean="0"/>
              <a:t>r = |f|</a:t>
            </a:r>
          </a:p>
          <a:p>
            <a:pPr marL="355600" indent="-355600">
              <a:buFont typeface="Arial" pitchFamily="34" charset="0"/>
              <a:buChar char="•"/>
              <a:tabLst>
                <a:tab pos="355600" algn="l"/>
              </a:tabLst>
            </a:pPr>
            <a:r>
              <a:rPr lang="en-IE" sz="2800" dirty="0" smtClean="0"/>
              <a:t>Sub into circle formula</a:t>
            </a:r>
          </a:p>
        </p:txBody>
      </p:sp>
      <p:sp>
        <p:nvSpPr>
          <p:cNvPr id="16" name="Oval 15"/>
          <p:cNvSpPr/>
          <p:nvPr/>
        </p:nvSpPr>
        <p:spPr>
          <a:xfrm>
            <a:off x="1938318" y="3500438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/>
          <p:cNvSpPr/>
          <p:nvPr/>
        </p:nvSpPr>
        <p:spPr>
          <a:xfrm>
            <a:off x="1785918" y="2928934"/>
            <a:ext cx="13831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3200" dirty="0" smtClean="0">
                <a:solidFill>
                  <a:prstClr val="black"/>
                </a:solidFill>
              </a:rPr>
              <a:t>c(-g, -f)</a:t>
            </a:r>
            <a:endParaRPr lang="en-IE" sz="32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2844" y="2285992"/>
            <a:ext cx="4507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K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7C0-32CF-4CBF-AFA7-3E6A33C933C5}" type="slidenum">
              <a:rPr lang="en-IE" smtClean="0"/>
              <a:pPr/>
              <a:t>21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105160" y="6350023"/>
            <a:ext cx="2895600" cy="365125"/>
          </a:xfrm>
        </p:spPr>
        <p:txBody>
          <a:bodyPr/>
          <a:lstStyle/>
          <a:p>
            <a:r>
              <a:rPr lang="en-IE" smtClean="0"/>
              <a:t>(c) Aidan Roche 2009</a:t>
            </a:r>
            <a:endParaRPr lang="en-IE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500034" y="5072074"/>
            <a:ext cx="3071834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928794" y="5000636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/>
          <p:cNvSpPr/>
          <p:nvPr/>
        </p:nvSpPr>
        <p:spPr>
          <a:xfrm>
            <a:off x="1714480" y="5286388"/>
            <a:ext cx="11601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800" dirty="0" smtClean="0">
                <a:solidFill>
                  <a:srgbClr val="FF0000"/>
                </a:solidFill>
              </a:rPr>
              <a:t>t(-g, 0)</a:t>
            </a:r>
            <a:endParaRPr lang="en-IE" sz="2800" dirty="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>
            <a:off x="1339432" y="4268398"/>
            <a:ext cx="1428756" cy="35720"/>
          </a:xfrm>
          <a:prstGeom prst="straightConnector1">
            <a:avLst/>
          </a:prstGeom>
          <a:ln w="762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071670" y="3857628"/>
            <a:ext cx="10919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800" dirty="0" smtClean="0">
                <a:solidFill>
                  <a:schemeClr val="accent2">
                    <a:lumMod val="50000"/>
                  </a:schemeClr>
                </a:solidFill>
              </a:rPr>
              <a:t>r = |f|</a:t>
            </a:r>
            <a:endParaRPr lang="en-IE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8" grpId="0" animBg="1"/>
      <p:bldP spid="26" grpId="0"/>
      <p:bldP spid="3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4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142976" y="2285992"/>
            <a:ext cx="2928958" cy="2786082"/>
          </a:xfrm>
          <a:prstGeom prst="ellipse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9144000" cy="126188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E" sz="3800" dirty="0" smtClean="0">
                <a:latin typeface="+mj-lt"/>
              </a:rPr>
              <a:t>To find equation of circle K, given that y-axis is tangent to K, and  centre c(-f, -g) ?</a:t>
            </a:r>
            <a:endParaRPr lang="en-IE" sz="3800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0066" y="5429264"/>
            <a:ext cx="13725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y-axis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57686" y="2786058"/>
            <a:ext cx="4572032" cy="18774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742950" indent="-742950"/>
            <a:r>
              <a:rPr lang="en-IE" sz="3200" b="1" u="sng" dirty="0" smtClean="0"/>
              <a:t>Method</a:t>
            </a:r>
          </a:p>
          <a:p>
            <a:pPr marL="355600" indent="-355600">
              <a:buFont typeface="Arial" pitchFamily="34" charset="0"/>
              <a:buChar char="•"/>
              <a:tabLst>
                <a:tab pos="355600" algn="l"/>
              </a:tabLst>
            </a:pPr>
            <a:r>
              <a:rPr lang="en-IE" sz="2800" dirty="0" smtClean="0"/>
              <a:t>On y-axis, x = 0 so t is (0, -g)</a:t>
            </a:r>
          </a:p>
          <a:p>
            <a:pPr marL="355600" indent="-355600">
              <a:buFont typeface="Arial" pitchFamily="34" charset="0"/>
              <a:buChar char="•"/>
              <a:tabLst>
                <a:tab pos="355600" algn="l"/>
              </a:tabLst>
            </a:pPr>
            <a:r>
              <a:rPr lang="en-IE" sz="2800" dirty="0" smtClean="0"/>
              <a:t>r = |g|</a:t>
            </a:r>
          </a:p>
          <a:p>
            <a:pPr marL="355600" indent="-355600">
              <a:buFont typeface="Arial" pitchFamily="34" charset="0"/>
              <a:buChar char="•"/>
              <a:tabLst>
                <a:tab pos="355600" algn="l"/>
              </a:tabLst>
            </a:pPr>
            <a:r>
              <a:rPr lang="en-IE" sz="2800" dirty="0" smtClean="0"/>
              <a:t>Sub into circle formula</a:t>
            </a:r>
          </a:p>
        </p:txBody>
      </p:sp>
      <p:sp>
        <p:nvSpPr>
          <p:cNvPr id="16" name="Oval 15"/>
          <p:cNvSpPr/>
          <p:nvPr/>
        </p:nvSpPr>
        <p:spPr>
          <a:xfrm>
            <a:off x="2509822" y="3500438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/>
          <p:cNvSpPr/>
          <p:nvPr/>
        </p:nvSpPr>
        <p:spPr>
          <a:xfrm>
            <a:off x="2143108" y="3630043"/>
            <a:ext cx="13831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3200" dirty="0" smtClean="0">
                <a:solidFill>
                  <a:prstClr val="black"/>
                </a:solidFill>
              </a:rPr>
              <a:t>c(-g, -f)</a:t>
            </a:r>
            <a:endParaRPr lang="en-IE" sz="32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00298" y="4929198"/>
            <a:ext cx="4507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K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7C0-32CF-4CBF-AFA7-3E6A33C933C5}" type="slidenum">
              <a:rPr lang="en-IE" smtClean="0"/>
              <a:pPr/>
              <a:t>22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105160" y="6350023"/>
            <a:ext cx="2895600" cy="365125"/>
          </a:xfrm>
        </p:spPr>
        <p:txBody>
          <a:bodyPr/>
          <a:lstStyle/>
          <a:p>
            <a:r>
              <a:rPr lang="en-IE" smtClean="0"/>
              <a:t>(c) Aidan Roche 2009</a:t>
            </a:r>
            <a:endParaRPr lang="en-IE"/>
          </a:p>
        </p:txBody>
      </p:sp>
      <p:cxnSp>
        <p:nvCxnSpPr>
          <p:cNvPr id="21" name="Straight Arrow Connector 20"/>
          <p:cNvCxnSpPr/>
          <p:nvPr/>
        </p:nvCxnSpPr>
        <p:spPr>
          <a:xfrm rot="16200000" flipV="1">
            <a:off x="-821569" y="3679033"/>
            <a:ext cx="3857652" cy="7143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000100" y="3428999"/>
            <a:ext cx="214314" cy="21431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/>
          <p:cNvSpPr/>
          <p:nvPr/>
        </p:nvSpPr>
        <p:spPr>
          <a:xfrm>
            <a:off x="-13110" y="3620160"/>
            <a:ext cx="11020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800" dirty="0" smtClean="0">
                <a:solidFill>
                  <a:srgbClr val="FFFF00"/>
                </a:solidFill>
              </a:rPr>
              <a:t>t(0, -f)</a:t>
            </a:r>
            <a:endParaRPr lang="en-IE" sz="2800" dirty="0">
              <a:solidFill>
                <a:srgbClr val="FFFF00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10800000">
            <a:off x="1214414" y="3571876"/>
            <a:ext cx="1357322" cy="3"/>
          </a:xfrm>
          <a:prstGeom prst="straightConnector1">
            <a:avLst/>
          </a:prstGeom>
          <a:ln w="762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1714480" y="3000372"/>
            <a:ext cx="11512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800" dirty="0" smtClean="0">
                <a:solidFill>
                  <a:schemeClr val="accent2">
                    <a:lumMod val="50000"/>
                  </a:schemeClr>
                </a:solidFill>
              </a:rPr>
              <a:t>r = |g|</a:t>
            </a:r>
            <a:endParaRPr lang="en-IE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8" grpId="0" animBg="1"/>
      <p:bldP spid="26" grpId="0"/>
      <p:bldP spid="3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4348" y="2571744"/>
            <a:ext cx="3357586" cy="3214710"/>
          </a:xfrm>
          <a:prstGeom prst="ellipse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-392925" y="2321727"/>
            <a:ext cx="2786082" cy="1857356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857224" y="3143248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2214546" y="4143380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9144000" cy="1261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E" sz="3800" dirty="0" smtClean="0">
                <a:latin typeface="+mj-lt"/>
              </a:rPr>
              <a:t>Given equation of Circle K and equation of line L, how do you prove that L is a tangent?</a:t>
            </a:r>
            <a:endParaRPr lang="en-IE" sz="38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43174" y="1928802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 smtClean="0"/>
              <a:t>K</a:t>
            </a:r>
            <a:endParaRPr lang="en-IE" sz="4000" dirty="0"/>
          </a:p>
        </p:txBody>
      </p:sp>
      <p:sp>
        <p:nvSpPr>
          <p:cNvPr id="13" name="Rectangle 12"/>
          <p:cNvSpPr/>
          <p:nvPr/>
        </p:nvSpPr>
        <p:spPr>
          <a:xfrm>
            <a:off x="1285852" y="1500174"/>
            <a:ext cx="4010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L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14876" y="3320853"/>
            <a:ext cx="4143372" cy="273921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742950" indent="-742950"/>
            <a:r>
              <a:rPr lang="en-IE" sz="2800" b="1" u="sng" dirty="0" smtClean="0"/>
              <a:t>Method 2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en-IE" sz="2400" dirty="0" smtClean="0"/>
              <a:t>Find distance from c to L</a:t>
            </a:r>
          </a:p>
          <a:p>
            <a:pPr marL="355600" indent="-355600">
              <a:buFont typeface="Arial" pitchFamily="34" charset="0"/>
              <a:buChar char="•"/>
            </a:pPr>
            <a:endParaRPr lang="en-IE" sz="2400" dirty="0" smtClean="0"/>
          </a:p>
          <a:p>
            <a:pPr marL="355600" indent="-355600">
              <a:buFont typeface="Arial" pitchFamily="34" charset="0"/>
              <a:buChar char="•"/>
            </a:pPr>
            <a:endParaRPr lang="en-IE" sz="2400" i="1" dirty="0" smtClean="0"/>
          </a:p>
          <a:p>
            <a:pPr marL="355600" indent="-355600"/>
            <a:endParaRPr lang="en-IE" sz="2400" i="1" dirty="0" smtClean="0"/>
          </a:p>
          <a:p>
            <a:pPr marL="355600" indent="-355600"/>
            <a:endParaRPr lang="en-IE" sz="2400" i="1" dirty="0" smtClean="0"/>
          </a:p>
          <a:p>
            <a:pPr marL="355600" indent="-355600">
              <a:buFont typeface="Arial" pitchFamily="34" charset="0"/>
              <a:buChar char="•"/>
            </a:pPr>
            <a:r>
              <a:rPr lang="en-IE" sz="2400" dirty="0" smtClean="0"/>
              <a:t>If </a:t>
            </a:r>
            <a:r>
              <a:rPr lang="en-IE" sz="2400" b="1" dirty="0" smtClean="0">
                <a:solidFill>
                  <a:schemeClr val="tx2"/>
                </a:solidFill>
              </a:rPr>
              <a:t>d = r </a:t>
            </a:r>
            <a:r>
              <a:rPr lang="en-IE" sz="2400" dirty="0" smtClean="0"/>
              <a:t>it is a tangent </a:t>
            </a:r>
            <a:endParaRPr lang="en-IE" sz="24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7C0-32CF-4CBF-AFA7-3E6A33C933C5}" type="slidenum">
              <a:rPr lang="en-IE" smtClean="0"/>
              <a:pPr/>
              <a:t>23</a:t>
            </a:fld>
            <a:endParaRPr lang="en-IE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 smtClean="0"/>
              <a:t>(c) Aidan Roche 2009</a:t>
            </a:r>
            <a:endParaRPr lang="en-IE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214942" y="4429132"/>
          <a:ext cx="3000396" cy="746470"/>
        </p:xfrm>
        <a:graphic>
          <a:graphicData uri="http://schemas.openxmlformats.org/presentationml/2006/ole">
            <p:oleObj spid="_x0000_s4098" name="Equation" r:id="rId4" imgW="3340080" imgH="888840" progId="Equation.3">
              <p:embed/>
            </p:oleObj>
          </a:graphicData>
        </a:graphic>
      </p:graphicFrame>
      <p:cxnSp>
        <p:nvCxnSpPr>
          <p:cNvPr id="17" name="Straight Connector 16"/>
          <p:cNvCxnSpPr/>
          <p:nvPr/>
        </p:nvCxnSpPr>
        <p:spPr>
          <a:xfrm rot="10800000">
            <a:off x="928662" y="3178966"/>
            <a:ext cx="1321603" cy="964413"/>
          </a:xfrm>
          <a:prstGeom prst="line">
            <a:avLst/>
          </a:prstGeom>
          <a:ln w="762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714480" y="3143248"/>
            <a:ext cx="3642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r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14876" y="1463465"/>
            <a:ext cx="4143372" cy="163121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742950" indent="-742950"/>
            <a:r>
              <a:rPr lang="en-IE" sz="2800" b="1" u="sng" dirty="0" smtClean="0"/>
              <a:t>Method 1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en-IE" sz="2400" dirty="0" smtClean="0"/>
              <a:t>Solve simultaneous equations and find that there is only one solution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428860" y="3929066"/>
            <a:ext cx="4010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c</a:t>
            </a:r>
            <a:endParaRPr lang="en-IE" sz="4000" dirty="0">
              <a:solidFill>
                <a:prstClr val="black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1142976" y="3214686"/>
            <a:ext cx="285752" cy="21431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1112019" y="2959891"/>
            <a:ext cx="276228" cy="21431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4" grpId="0" animBg="1"/>
      <p:bldP spid="22" grpId="0"/>
      <p:bldP spid="25" grpId="0" animBg="1"/>
      <p:bldP spid="2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85786" y="2571744"/>
            <a:ext cx="3357586" cy="3071834"/>
          </a:xfrm>
          <a:prstGeom prst="ellipse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4" name="Straight Connector 3"/>
          <p:cNvCxnSpPr/>
          <p:nvPr/>
        </p:nvCxnSpPr>
        <p:spPr>
          <a:xfrm rot="10800000" flipV="1">
            <a:off x="857224" y="1643050"/>
            <a:ext cx="2857520" cy="357190"/>
          </a:xfrm>
          <a:prstGeom prst="line">
            <a:avLst/>
          </a:prstGeom>
          <a:ln w="76200">
            <a:solidFill>
              <a:srgbClr val="92D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214546" y="4000504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E" sz="3600" dirty="0" smtClean="0">
                <a:latin typeface="+mj-lt"/>
              </a:rPr>
              <a:t>Given equation of Circle K &amp; Line L: </a:t>
            </a:r>
            <a:r>
              <a:rPr lang="en-IE" sz="3200" dirty="0" smtClean="0">
                <a:latin typeface="+mj-lt"/>
              </a:rPr>
              <a:t>ax + by + c = 0 </a:t>
            </a:r>
            <a:r>
              <a:rPr lang="en-IE" sz="3600" dirty="0" smtClean="0">
                <a:latin typeface="+mj-lt"/>
              </a:rPr>
              <a:t>to find equation of tangents parallel to L?</a:t>
            </a:r>
            <a:endParaRPr lang="en-IE" sz="36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7158" y="4286256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 smtClean="0"/>
              <a:t>K</a:t>
            </a:r>
            <a:endParaRPr lang="en-IE" sz="4000" dirty="0"/>
          </a:p>
        </p:txBody>
      </p:sp>
      <p:sp>
        <p:nvSpPr>
          <p:cNvPr id="13" name="Rectangle 12"/>
          <p:cNvSpPr/>
          <p:nvPr/>
        </p:nvSpPr>
        <p:spPr>
          <a:xfrm>
            <a:off x="1857356" y="3071810"/>
            <a:ext cx="3642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r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57752" y="2143116"/>
            <a:ext cx="4071966" cy="34778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742950" indent="-742950"/>
            <a:r>
              <a:rPr lang="en-IE" sz="2800" b="1" u="sng" dirty="0" smtClean="0"/>
              <a:t>Method 1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en-IE" sz="2400" dirty="0" smtClean="0"/>
              <a:t>Find centre c and radius r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en-IE" sz="2400" dirty="0" smtClean="0"/>
              <a:t>Let parallel tangents be:</a:t>
            </a:r>
          </a:p>
          <a:p>
            <a:pPr marL="355600" indent="-355600"/>
            <a:r>
              <a:rPr lang="en-IE" sz="2400" dirty="0" smtClean="0"/>
              <a:t>	</a:t>
            </a:r>
            <a:r>
              <a:rPr lang="en-IE" sz="2400" b="1" dirty="0" smtClean="0">
                <a:solidFill>
                  <a:schemeClr val="tx2"/>
                </a:solidFill>
              </a:rPr>
              <a:t>ax + by + k = 0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en-IE" sz="2400" dirty="0" smtClean="0"/>
              <a:t>Sub into </a:t>
            </a:r>
            <a:r>
              <a:rPr lang="en-IE" sz="2400" i="1" dirty="0" smtClean="0"/>
              <a:t>distance from point to line formula</a:t>
            </a:r>
            <a:r>
              <a:rPr lang="en-IE" sz="2400" dirty="0" smtClean="0"/>
              <a:t> and solve:</a:t>
            </a:r>
          </a:p>
          <a:p>
            <a:pPr marL="355600" indent="-355600">
              <a:buFont typeface="Arial" pitchFamily="34" charset="0"/>
              <a:buChar char="•"/>
            </a:pPr>
            <a:endParaRPr lang="en-IE" sz="2400" dirty="0" smtClean="0"/>
          </a:p>
          <a:p>
            <a:pPr marL="355600" indent="-355600">
              <a:buFont typeface="Arial" pitchFamily="34" charset="0"/>
              <a:buChar char="•"/>
            </a:pPr>
            <a:endParaRPr lang="en-IE" sz="2400" dirty="0" smtClean="0"/>
          </a:p>
          <a:p>
            <a:pPr marL="355600" indent="-355600"/>
            <a:r>
              <a:rPr lang="en-IE" sz="2400" dirty="0" smtClean="0"/>
              <a:t>	</a:t>
            </a:r>
            <a:endParaRPr lang="en-IE" sz="2400" dirty="0"/>
          </a:p>
        </p:txBody>
      </p:sp>
      <p:cxnSp>
        <p:nvCxnSpPr>
          <p:cNvPr id="15" name="Straight Connector 14"/>
          <p:cNvCxnSpPr/>
          <p:nvPr/>
        </p:nvCxnSpPr>
        <p:spPr>
          <a:xfrm rot="16200000" flipH="1">
            <a:off x="1408704" y="3234712"/>
            <a:ext cx="1611684" cy="285752"/>
          </a:xfrm>
          <a:prstGeom prst="line">
            <a:avLst/>
          </a:prstGeom>
          <a:ln w="5715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428860" y="3786190"/>
            <a:ext cx="4010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c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28596" y="1500174"/>
            <a:ext cx="4010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L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7C0-32CF-4CBF-AFA7-3E6A33C933C5}" type="slidenum">
              <a:rPr lang="en-IE" smtClean="0"/>
              <a:pPr/>
              <a:t>24</a:t>
            </a:fld>
            <a:endParaRPr lang="en-IE" dirty="0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 smtClean="0"/>
              <a:t>(c) Aidan Roche 2009</a:t>
            </a:r>
            <a:endParaRPr lang="en-IE" dirty="0"/>
          </a:p>
        </p:txBody>
      </p:sp>
      <p:cxnSp>
        <p:nvCxnSpPr>
          <p:cNvPr id="22" name="Straight Connector 21"/>
          <p:cNvCxnSpPr/>
          <p:nvPr/>
        </p:nvCxnSpPr>
        <p:spPr>
          <a:xfrm rot="10800000" flipV="1">
            <a:off x="642910" y="2357430"/>
            <a:ext cx="2857520" cy="357190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 flipV="1">
            <a:off x="1142976" y="5500702"/>
            <a:ext cx="2857520" cy="357190"/>
          </a:xfrm>
          <a:prstGeom prst="line">
            <a:avLst/>
          </a:prstGeom>
          <a:ln w="76200">
            <a:solidFill>
              <a:schemeClr val="accent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142844" y="2435362"/>
            <a:ext cx="6078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T</a:t>
            </a:r>
            <a:r>
              <a:rPr lang="en-IE" sz="4000" baseline="-25000" dirty="0" smtClean="0">
                <a:solidFill>
                  <a:prstClr val="black"/>
                </a:solidFill>
              </a:rPr>
              <a:t>1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14348" y="5643578"/>
            <a:ext cx="6078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T</a:t>
            </a:r>
            <a:r>
              <a:rPr lang="en-IE" sz="4000" baseline="-25000" dirty="0" smtClean="0">
                <a:solidFill>
                  <a:prstClr val="black"/>
                </a:solidFill>
              </a:rPr>
              <a:t>2</a:t>
            </a:r>
            <a:endParaRPr lang="en-IE" sz="4000" dirty="0">
              <a:solidFill>
                <a:prstClr val="black"/>
              </a:solidFill>
            </a:endParaRPr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/>
        </p:nvGraphicFramePr>
        <p:xfrm>
          <a:off x="5286380" y="4500570"/>
          <a:ext cx="3340100" cy="889000"/>
        </p:xfrm>
        <a:graphic>
          <a:graphicData uri="http://schemas.openxmlformats.org/presentationml/2006/ole">
            <p:oleObj spid="_x0000_s2050" name="Equation" r:id="rId4" imgW="3340080" imgH="888840" progId="Equation.3">
              <p:embed/>
            </p:oleObj>
          </a:graphicData>
        </a:graphic>
      </p:graphicFrame>
      <p:cxnSp>
        <p:nvCxnSpPr>
          <p:cNvPr id="38" name="Straight Connector 37"/>
          <p:cNvCxnSpPr/>
          <p:nvPr/>
        </p:nvCxnSpPr>
        <p:spPr>
          <a:xfrm rot="16200000" flipH="1">
            <a:off x="1694456" y="4734908"/>
            <a:ext cx="1611684" cy="285752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136096" y="4435626"/>
            <a:ext cx="3642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r</a:t>
            </a:r>
            <a:endParaRPr lang="en-IE" sz="40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/>
      <p:bldP spid="14" grpId="0" animBg="1"/>
      <p:bldP spid="16" grpId="0"/>
      <p:bldP spid="35" grpId="0"/>
      <p:bldP spid="36" grpId="0"/>
      <p:bldP spid="3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CC">
            <a:alpha val="3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0" y="0"/>
            <a:ext cx="9144000" cy="126188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E" sz="3800" dirty="0" smtClean="0">
                <a:latin typeface="+mj-lt"/>
              </a:rPr>
              <a:t>Given equation of Circle K and point p, to find distance d from a to point of tangency?</a:t>
            </a:r>
            <a:endParaRPr lang="en-IE" sz="38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74824" y="5221444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 smtClean="0"/>
              <a:t>K</a:t>
            </a:r>
            <a:endParaRPr lang="en-IE" sz="4000" dirty="0"/>
          </a:p>
        </p:txBody>
      </p:sp>
      <p:sp>
        <p:nvSpPr>
          <p:cNvPr id="13" name="Rectangle 12"/>
          <p:cNvSpPr/>
          <p:nvPr/>
        </p:nvSpPr>
        <p:spPr>
          <a:xfrm>
            <a:off x="2117766" y="4292750"/>
            <a:ext cx="4286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c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1403386" y="3435494"/>
            <a:ext cx="2062178" cy="2009788"/>
          </a:xfrm>
          <a:prstGeom prst="ellipse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ectangle 14"/>
          <p:cNvSpPr/>
          <p:nvPr/>
        </p:nvSpPr>
        <p:spPr>
          <a:xfrm>
            <a:off x="2546394" y="2721114"/>
            <a:ext cx="3561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t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0" y="1571612"/>
            <a:ext cx="4357718" cy="18774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742950" indent="-742950"/>
            <a:r>
              <a:rPr lang="en-IE" sz="3200" b="1" u="sng" dirty="0" smtClean="0"/>
              <a:t>Method</a:t>
            </a:r>
          </a:p>
          <a:p>
            <a:pPr marL="450850" indent="-450850">
              <a:buFont typeface="Arial" pitchFamily="34" charset="0"/>
              <a:buChar char="•"/>
            </a:pPr>
            <a:r>
              <a:rPr lang="en-IE" sz="2800" dirty="0" smtClean="0"/>
              <a:t>Find r</a:t>
            </a:r>
          </a:p>
          <a:p>
            <a:pPr marL="450850" indent="-450850">
              <a:buFont typeface="Arial" pitchFamily="34" charset="0"/>
              <a:buChar char="•"/>
            </a:pPr>
            <a:r>
              <a:rPr lang="en-IE" sz="2800" dirty="0" smtClean="0"/>
              <a:t>Find |cp|</a:t>
            </a:r>
          </a:p>
          <a:p>
            <a:pPr marL="450850" indent="-450850">
              <a:buFont typeface="Arial" pitchFamily="34" charset="0"/>
              <a:buChar char="•"/>
            </a:pPr>
            <a:r>
              <a:rPr lang="en-IE" sz="2800" dirty="0" smtClean="0"/>
              <a:t>Use Pythagoras to find d</a:t>
            </a:r>
            <a:endParaRPr lang="en-IE" sz="2800" dirty="0"/>
          </a:p>
        </p:txBody>
      </p:sp>
      <p:sp>
        <p:nvSpPr>
          <p:cNvPr id="14" name="Rectangle 13"/>
          <p:cNvSpPr/>
          <p:nvPr/>
        </p:nvSpPr>
        <p:spPr>
          <a:xfrm>
            <a:off x="4357686" y="4143380"/>
            <a:ext cx="4539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p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332080" y="4292750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Oval 17"/>
          <p:cNvSpPr/>
          <p:nvPr/>
        </p:nvSpPr>
        <p:spPr>
          <a:xfrm>
            <a:off x="4260906" y="4221312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0" name="Straight Connector 19"/>
          <p:cNvCxnSpPr>
            <a:endCxn id="18" idx="1"/>
          </p:cNvCxnSpPr>
          <p:nvPr/>
        </p:nvCxnSpPr>
        <p:spPr>
          <a:xfrm>
            <a:off x="1546262" y="2721114"/>
            <a:ext cx="2746030" cy="1531584"/>
          </a:xfrm>
          <a:prstGeom prst="line">
            <a:avLst/>
          </a:prstGeom>
          <a:ln w="7620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2832146" y="3435494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ectangle 28"/>
          <p:cNvSpPr/>
          <p:nvPr/>
        </p:nvSpPr>
        <p:spPr>
          <a:xfrm>
            <a:off x="1189072" y="2221048"/>
            <a:ext cx="4347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T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32" name="Isosceles Triangle 31"/>
          <p:cNvSpPr/>
          <p:nvPr/>
        </p:nvSpPr>
        <p:spPr>
          <a:xfrm>
            <a:off x="2474956" y="3578370"/>
            <a:ext cx="1928826" cy="785818"/>
          </a:xfrm>
          <a:prstGeom prst="triangle">
            <a:avLst>
              <a:gd name="adj" fmla="val 242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>
            <a:stCxn id="17" idx="0"/>
          </p:cNvCxnSpPr>
          <p:nvPr/>
        </p:nvCxnSpPr>
        <p:spPr>
          <a:xfrm rot="5400000" flipH="1" flipV="1">
            <a:off x="2314220" y="3703387"/>
            <a:ext cx="714380" cy="464347"/>
          </a:xfrm>
          <a:prstGeom prst="line">
            <a:avLst/>
          </a:prstGeom>
          <a:ln w="7620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2332080" y="3506932"/>
            <a:ext cx="309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800" dirty="0" smtClean="0">
                <a:solidFill>
                  <a:srgbClr val="FF0000"/>
                </a:solidFill>
              </a:rPr>
              <a:t>r</a:t>
            </a:r>
            <a:endParaRPr lang="en-IE" sz="2800" dirty="0">
              <a:solidFill>
                <a:srgbClr val="FF0000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 flipH="1" flipV="1">
            <a:off x="3381457" y="3381916"/>
            <a:ext cx="40052" cy="2004597"/>
          </a:xfrm>
          <a:prstGeom prst="line">
            <a:avLst/>
          </a:prstGeom>
          <a:ln w="762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2617832" y="4341034"/>
            <a:ext cx="8563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800" dirty="0" smtClean="0">
                <a:solidFill>
                  <a:srgbClr val="FF0000"/>
                </a:solidFill>
              </a:rPr>
              <a:t>|cp|</a:t>
            </a:r>
            <a:endParaRPr lang="en-IE" sz="2800" dirty="0">
              <a:solidFill>
                <a:srgbClr val="FF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 flipH="1">
            <a:off x="3760840" y="3292618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IE" sz="2800" dirty="0" smtClean="0">
                <a:solidFill>
                  <a:srgbClr val="FF0000"/>
                </a:solidFill>
              </a:rPr>
              <a:t>d?</a:t>
            </a:r>
            <a:endParaRPr lang="en-IE" sz="2800" dirty="0">
              <a:solidFill>
                <a:srgbClr val="FF0000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071802" y="3357562"/>
            <a:ext cx="1441431" cy="785818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7C0-32CF-4CBF-AFA7-3E6A33C933C5}" type="slidenum">
              <a:rPr lang="en-IE" smtClean="0"/>
              <a:pPr/>
              <a:t>25</a:t>
            </a:fld>
            <a:endParaRPr lang="en-IE"/>
          </a:p>
        </p:txBody>
      </p:sp>
      <p:sp>
        <p:nvSpPr>
          <p:cNvPr id="50" name="Footer Placeholder 4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(c) Aidan Roche 2009</a:t>
            </a:r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27" grpId="0" animBg="1"/>
      <p:bldP spid="29" grpId="0"/>
      <p:bldP spid="32" grpId="0" animBg="1"/>
      <p:bldP spid="36" grpId="0"/>
      <p:bldP spid="42" grpId="0"/>
      <p:bldP spid="4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0" y="0"/>
            <a:ext cx="9144000" cy="126188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E" sz="3800" dirty="0" smtClean="0">
                <a:latin typeface="+mj-lt"/>
              </a:rPr>
              <a:t>Given equation of Circle K and point p, to find equations of tangents from p(x</a:t>
            </a:r>
            <a:r>
              <a:rPr lang="en-IE" sz="3800" baseline="-25000" dirty="0" smtClean="0">
                <a:latin typeface="+mj-lt"/>
              </a:rPr>
              <a:t>1</a:t>
            </a:r>
            <a:r>
              <a:rPr lang="en-IE" sz="3800" dirty="0" smtClean="0">
                <a:latin typeface="+mj-lt"/>
              </a:rPr>
              <a:t>,y</a:t>
            </a:r>
            <a:r>
              <a:rPr lang="en-IE" sz="3800" baseline="-25000" dirty="0" smtClean="0">
                <a:latin typeface="+mj-lt"/>
              </a:rPr>
              <a:t>1</a:t>
            </a:r>
            <a:r>
              <a:rPr lang="en-IE" sz="3800" dirty="0" smtClean="0">
                <a:latin typeface="+mj-lt"/>
              </a:rPr>
              <a:t>)?</a:t>
            </a:r>
            <a:endParaRPr lang="en-IE" sz="38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282" y="3857628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 smtClean="0"/>
              <a:t>K</a:t>
            </a:r>
            <a:endParaRPr lang="en-IE" sz="4000" dirty="0"/>
          </a:p>
        </p:txBody>
      </p:sp>
      <p:sp>
        <p:nvSpPr>
          <p:cNvPr id="13" name="Rectangle 12"/>
          <p:cNvSpPr/>
          <p:nvPr/>
        </p:nvSpPr>
        <p:spPr>
          <a:xfrm>
            <a:off x="1357290" y="3929066"/>
            <a:ext cx="4286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c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760444" y="3292618"/>
            <a:ext cx="2062178" cy="2009788"/>
          </a:xfrm>
          <a:prstGeom prst="ellipse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/>
          <p:cNvSpPr/>
          <p:nvPr/>
        </p:nvSpPr>
        <p:spPr>
          <a:xfrm>
            <a:off x="3475088" y="3286124"/>
            <a:ext cx="4539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p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1689138" y="4149874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Oval 17"/>
          <p:cNvSpPr/>
          <p:nvPr/>
        </p:nvSpPr>
        <p:spPr>
          <a:xfrm>
            <a:off x="3617964" y="4078436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0" name="Straight Connector 19"/>
          <p:cNvCxnSpPr>
            <a:endCxn id="18" idx="1"/>
          </p:cNvCxnSpPr>
          <p:nvPr/>
        </p:nvCxnSpPr>
        <p:spPr>
          <a:xfrm>
            <a:off x="903320" y="2578238"/>
            <a:ext cx="2746030" cy="1531584"/>
          </a:xfrm>
          <a:prstGeom prst="line">
            <a:avLst/>
          </a:prstGeom>
          <a:ln w="7620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2189204" y="3292618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ectangle 28"/>
          <p:cNvSpPr/>
          <p:nvPr/>
        </p:nvSpPr>
        <p:spPr>
          <a:xfrm>
            <a:off x="357158" y="2071678"/>
            <a:ext cx="6078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T</a:t>
            </a:r>
            <a:r>
              <a:rPr lang="en-IE" sz="4000" baseline="-25000" dirty="0" smtClean="0">
                <a:solidFill>
                  <a:prstClr val="black"/>
                </a:solidFill>
              </a:rPr>
              <a:t>1</a:t>
            </a:r>
            <a:endParaRPr lang="en-IE" sz="4000" dirty="0">
              <a:solidFill>
                <a:prstClr val="black"/>
              </a:solidFill>
            </a:endParaRPr>
          </a:p>
        </p:txBody>
      </p:sp>
      <p:cxnSp>
        <p:nvCxnSpPr>
          <p:cNvPr id="33" name="Straight Connector 32"/>
          <p:cNvCxnSpPr>
            <a:stCxn id="17" idx="7"/>
          </p:cNvCxnSpPr>
          <p:nvPr/>
        </p:nvCxnSpPr>
        <p:spPr>
          <a:xfrm rot="5400000" flipH="1" flipV="1">
            <a:off x="1693471" y="3614091"/>
            <a:ext cx="745765" cy="388575"/>
          </a:xfrm>
          <a:prstGeom prst="line">
            <a:avLst/>
          </a:prstGeom>
          <a:ln w="7620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1761970" y="3405846"/>
            <a:ext cx="309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800" dirty="0" smtClean="0">
                <a:solidFill>
                  <a:srgbClr val="FF0000"/>
                </a:solidFill>
              </a:rPr>
              <a:t>r</a:t>
            </a:r>
            <a:endParaRPr lang="en-IE" sz="2800" dirty="0">
              <a:solidFill>
                <a:srgbClr val="FF0000"/>
              </a:solidFill>
            </a:endParaRPr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7C0-32CF-4CBF-AFA7-3E6A33C933C5}" type="slidenum">
              <a:rPr lang="en-IE" smtClean="0"/>
              <a:pPr/>
              <a:t>26</a:t>
            </a:fld>
            <a:endParaRPr lang="en-IE" dirty="0"/>
          </a:p>
        </p:txBody>
      </p:sp>
      <p:sp>
        <p:nvSpPr>
          <p:cNvPr id="50" name="Footer Placeholder 4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(c) Aidan Roche 2009</a:t>
            </a:r>
            <a:endParaRPr lang="en-IE"/>
          </a:p>
        </p:txBody>
      </p:sp>
      <p:cxnSp>
        <p:nvCxnSpPr>
          <p:cNvPr id="23" name="Straight Connector 22"/>
          <p:cNvCxnSpPr>
            <a:endCxn id="18" idx="4"/>
          </p:cNvCxnSpPr>
          <p:nvPr/>
        </p:nvCxnSpPr>
        <p:spPr>
          <a:xfrm flipV="1">
            <a:off x="1000100" y="4292750"/>
            <a:ext cx="2725021" cy="1708018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428596" y="5500702"/>
            <a:ext cx="6078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T</a:t>
            </a:r>
            <a:r>
              <a:rPr lang="en-IE" sz="4000" baseline="-25000" dirty="0" smtClean="0">
                <a:solidFill>
                  <a:prstClr val="black"/>
                </a:solidFill>
              </a:rPr>
              <a:t>2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85918" y="4572008"/>
            <a:ext cx="309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800" dirty="0" smtClean="0">
                <a:solidFill>
                  <a:srgbClr val="FF0000"/>
                </a:solidFill>
              </a:rPr>
              <a:t>r</a:t>
            </a:r>
            <a:endParaRPr lang="en-IE" sz="2800" dirty="0">
              <a:solidFill>
                <a:srgbClr val="FF0000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16200000" flipH="1">
            <a:off x="1714480" y="4429132"/>
            <a:ext cx="785820" cy="500068"/>
          </a:xfrm>
          <a:prstGeom prst="line">
            <a:avLst/>
          </a:prstGeom>
          <a:ln w="76200">
            <a:solidFill>
              <a:schemeClr val="accent3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286248" y="2143116"/>
            <a:ext cx="4643470" cy="384720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742950" indent="-742950"/>
            <a:r>
              <a:rPr lang="en-IE" sz="2800" b="1" u="sng" dirty="0" smtClean="0"/>
              <a:t>Method 1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en-IE" sz="2400" dirty="0" smtClean="0"/>
              <a:t>Find centre c and radius r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en-IE" sz="2400" dirty="0" smtClean="0"/>
              <a:t>Sub p into line formula and write in form T=0 giving: </a:t>
            </a:r>
          </a:p>
          <a:p>
            <a:pPr marL="355600" indent="-355600"/>
            <a:r>
              <a:rPr lang="en-IE" sz="2400" dirty="0" smtClean="0">
                <a:solidFill>
                  <a:schemeClr val="tx2"/>
                </a:solidFill>
              </a:rPr>
              <a:t>	</a:t>
            </a:r>
            <a:r>
              <a:rPr lang="en-IE" sz="2400" dirty="0" err="1" smtClean="0">
                <a:solidFill>
                  <a:schemeClr val="tx2"/>
                </a:solidFill>
              </a:rPr>
              <a:t>mx</a:t>
            </a:r>
            <a:r>
              <a:rPr lang="en-IE" sz="2400" dirty="0" smtClean="0">
                <a:solidFill>
                  <a:schemeClr val="tx2"/>
                </a:solidFill>
              </a:rPr>
              <a:t> – y + (mx</a:t>
            </a:r>
            <a:r>
              <a:rPr lang="en-IE" sz="2400" baseline="-25000" dirty="0" smtClean="0">
                <a:solidFill>
                  <a:schemeClr val="tx2"/>
                </a:solidFill>
              </a:rPr>
              <a:t>1</a:t>
            </a:r>
            <a:r>
              <a:rPr lang="en-IE" sz="2400" dirty="0" smtClean="0">
                <a:solidFill>
                  <a:schemeClr val="tx2"/>
                </a:solidFill>
              </a:rPr>
              <a:t> – y</a:t>
            </a:r>
            <a:r>
              <a:rPr lang="en-IE" sz="2400" baseline="-25000" dirty="0" smtClean="0">
                <a:solidFill>
                  <a:schemeClr val="tx2"/>
                </a:solidFill>
              </a:rPr>
              <a:t>1</a:t>
            </a:r>
            <a:r>
              <a:rPr lang="en-IE" sz="2400" dirty="0" smtClean="0">
                <a:solidFill>
                  <a:schemeClr val="tx2"/>
                </a:solidFill>
              </a:rPr>
              <a:t>) = 0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en-IE" sz="2400" dirty="0" smtClean="0"/>
              <a:t>Use </a:t>
            </a:r>
            <a:r>
              <a:rPr lang="en-IE" sz="2400" i="1" dirty="0" smtClean="0"/>
              <a:t>distance from point to line formula </a:t>
            </a:r>
            <a:r>
              <a:rPr lang="en-IE" sz="2400" dirty="0" smtClean="0"/>
              <a:t>and solve for m:</a:t>
            </a:r>
          </a:p>
          <a:p>
            <a:pPr marL="355600" indent="-355600">
              <a:buFont typeface="Arial" pitchFamily="34" charset="0"/>
              <a:buChar char="•"/>
            </a:pPr>
            <a:endParaRPr lang="en-IE" sz="2400" dirty="0" smtClean="0"/>
          </a:p>
          <a:p>
            <a:pPr marL="355600" indent="-355600">
              <a:buFont typeface="Arial" pitchFamily="34" charset="0"/>
              <a:buChar char="•"/>
            </a:pPr>
            <a:endParaRPr lang="en-IE" sz="2400" dirty="0" smtClean="0"/>
          </a:p>
          <a:p>
            <a:pPr marL="355600" indent="-355600"/>
            <a:r>
              <a:rPr lang="en-IE" sz="2400" dirty="0" smtClean="0"/>
              <a:t>	</a:t>
            </a:r>
            <a:endParaRPr lang="en-IE" sz="2400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786314" y="4929198"/>
          <a:ext cx="3692551" cy="700484"/>
        </p:xfrm>
        <a:graphic>
          <a:graphicData uri="http://schemas.openxmlformats.org/presentationml/2006/ole">
            <p:oleObj spid="_x0000_s3074" name="Equation" r:id="rId4" imgW="4686120" imgH="888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 animBg="1"/>
      <p:bldP spid="27" grpId="0" animBg="1"/>
      <p:bldP spid="29" grpId="1"/>
      <p:bldP spid="36" grpId="0"/>
      <p:bldP spid="28" grpId="0"/>
      <p:bldP spid="31" grpId="0"/>
      <p:bldP spid="3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643174" y="2000240"/>
            <a:ext cx="2214578" cy="2071702"/>
          </a:xfrm>
          <a:prstGeom prst="ellipse">
            <a:avLst/>
          </a:prstGeom>
          <a:noFill/>
          <a:ln w="762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4" name="Straight Connector 3"/>
          <p:cNvCxnSpPr/>
          <p:nvPr/>
        </p:nvCxnSpPr>
        <p:spPr>
          <a:xfrm rot="16200000" flipH="1">
            <a:off x="1357290" y="2357430"/>
            <a:ext cx="2714644" cy="228601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0" y="0"/>
            <a:ext cx="9144000" cy="12618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E" sz="3800" dirty="0" smtClean="0">
                <a:latin typeface="+mj-lt"/>
              </a:rPr>
              <a:t>Given equation of Circle K and Circle C, to find the common Tangent T?</a:t>
            </a:r>
            <a:endParaRPr lang="en-IE" sz="38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96" y="3214686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 smtClean="0"/>
              <a:t>K</a:t>
            </a:r>
            <a:endParaRPr lang="en-IE" sz="4000" dirty="0"/>
          </a:p>
        </p:txBody>
      </p:sp>
      <p:sp>
        <p:nvSpPr>
          <p:cNvPr id="13" name="Rectangle 12"/>
          <p:cNvSpPr/>
          <p:nvPr/>
        </p:nvSpPr>
        <p:spPr>
          <a:xfrm>
            <a:off x="1142976" y="1714488"/>
            <a:ext cx="4286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T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57818" y="2857496"/>
            <a:ext cx="3286148" cy="156966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742950" indent="-742950"/>
            <a:r>
              <a:rPr lang="en-IE" sz="3200" b="1" u="sng" dirty="0" smtClean="0"/>
              <a:t>Method</a:t>
            </a:r>
          </a:p>
          <a:p>
            <a:pPr marL="450850" indent="-450850">
              <a:buFont typeface="Arial" pitchFamily="34" charset="0"/>
              <a:buChar char="•"/>
            </a:pPr>
            <a:r>
              <a:rPr lang="en-IE" sz="3200" dirty="0" smtClean="0"/>
              <a:t>Equation of T is: </a:t>
            </a:r>
            <a:r>
              <a:rPr lang="en-IE" sz="3200" b="1" dirty="0" smtClean="0">
                <a:solidFill>
                  <a:schemeClr val="tx2"/>
                </a:solidFill>
              </a:rPr>
              <a:t>K – C = 0</a:t>
            </a:r>
            <a:endParaRPr lang="en-IE" sz="3200" b="1" dirty="0">
              <a:solidFill>
                <a:schemeClr val="tx2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42910" y="3214686"/>
            <a:ext cx="2419368" cy="2224102"/>
          </a:xfrm>
          <a:prstGeom prst="ellipse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ectangle 14"/>
          <p:cNvSpPr/>
          <p:nvPr/>
        </p:nvSpPr>
        <p:spPr>
          <a:xfrm>
            <a:off x="2643174" y="1643050"/>
            <a:ext cx="4587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C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7C0-32CF-4CBF-AFA7-3E6A33C933C5}" type="slidenum">
              <a:rPr lang="en-IE" smtClean="0"/>
              <a:pPr/>
              <a:t>27</a:t>
            </a:fld>
            <a:endParaRPr lang="en-I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(c) Aidan Roche 2009</a:t>
            </a:r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>
            <a:alpha val="3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786050" y="2643182"/>
            <a:ext cx="2214578" cy="2071702"/>
          </a:xfrm>
          <a:prstGeom prst="ellipse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1464447" y="3607595"/>
            <a:ext cx="3857652" cy="7143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0" y="0"/>
            <a:ext cx="9144000" cy="12618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E" sz="3800" dirty="0" smtClean="0">
                <a:latin typeface="+mj-lt"/>
              </a:rPr>
              <a:t>Given equation of Circle K and Circle C, to find the common chord L?</a:t>
            </a:r>
            <a:endParaRPr lang="en-IE" sz="38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4348" y="4935692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 smtClean="0"/>
              <a:t>K</a:t>
            </a:r>
            <a:endParaRPr lang="en-IE" sz="4000" dirty="0"/>
          </a:p>
        </p:txBody>
      </p:sp>
      <p:sp>
        <p:nvSpPr>
          <p:cNvPr id="13" name="Rectangle 12"/>
          <p:cNvSpPr/>
          <p:nvPr/>
        </p:nvSpPr>
        <p:spPr>
          <a:xfrm>
            <a:off x="3000364" y="1571612"/>
            <a:ext cx="4286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L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66682" y="2152640"/>
            <a:ext cx="3357586" cy="3071834"/>
          </a:xfrm>
          <a:prstGeom prst="ellipse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ectangle 14"/>
          <p:cNvSpPr/>
          <p:nvPr/>
        </p:nvSpPr>
        <p:spPr>
          <a:xfrm>
            <a:off x="4071934" y="4643446"/>
            <a:ext cx="4587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C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00694" y="2857496"/>
            <a:ext cx="3286148" cy="156966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742950" indent="-742950"/>
            <a:r>
              <a:rPr lang="en-IE" sz="3200" b="1" u="sng" dirty="0" smtClean="0"/>
              <a:t>Method</a:t>
            </a:r>
          </a:p>
          <a:p>
            <a:pPr marL="450850" indent="-450850">
              <a:buFont typeface="Arial" pitchFamily="34" charset="0"/>
              <a:buChar char="•"/>
            </a:pPr>
            <a:r>
              <a:rPr lang="en-IE" sz="3200" dirty="0" smtClean="0"/>
              <a:t>Equation of T is: </a:t>
            </a:r>
            <a:r>
              <a:rPr lang="en-IE" sz="3200" b="1" dirty="0" smtClean="0">
                <a:solidFill>
                  <a:schemeClr val="tx2"/>
                </a:solidFill>
              </a:rPr>
              <a:t>K – C = 0</a:t>
            </a:r>
            <a:endParaRPr lang="en-IE" sz="3200" b="1" dirty="0">
              <a:solidFill>
                <a:schemeClr val="tx2"/>
              </a:solidFill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7C0-32CF-4CBF-AFA7-3E6A33C933C5}" type="slidenum">
              <a:rPr lang="en-IE" smtClean="0"/>
              <a:pPr/>
              <a:t>28</a:t>
            </a:fld>
            <a:endParaRPr lang="en-IE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(c) Aidan Roche 2009</a:t>
            </a:r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3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28596" y="2571744"/>
            <a:ext cx="2928958" cy="2786082"/>
          </a:xfrm>
          <a:prstGeom prst="ellipse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8" name="Oval 7"/>
          <p:cNvSpPr/>
          <p:nvPr/>
        </p:nvSpPr>
        <p:spPr>
          <a:xfrm>
            <a:off x="571472" y="3071810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1857356" y="2500306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9144000" cy="126188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E" sz="3800" dirty="0" smtClean="0">
                <a:latin typeface="+mj-lt"/>
              </a:rPr>
              <a:t>Given three points and asked to find the equation of the circle containing them?</a:t>
            </a:r>
            <a:endParaRPr lang="en-IE" sz="3800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8596" y="2500306"/>
            <a:ext cx="4299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a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00496" y="2214554"/>
            <a:ext cx="4857784" cy="273921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742950" indent="-742950"/>
            <a:r>
              <a:rPr lang="en-IE" sz="3200" b="1" u="sng" dirty="0" smtClean="0"/>
              <a:t>Method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en-IE" sz="2800" dirty="0" smtClean="0"/>
              <a:t>Sub each point into formula: </a:t>
            </a:r>
          </a:p>
          <a:p>
            <a:pPr marL="355600" indent="-355600"/>
            <a:r>
              <a:rPr lang="en-IE" sz="2800" b="1" dirty="0" smtClean="0">
                <a:solidFill>
                  <a:schemeClr val="tx2"/>
                </a:solidFill>
              </a:rPr>
              <a:t>	x</a:t>
            </a:r>
            <a:r>
              <a:rPr lang="en-IE" sz="2800" b="1" baseline="30000" dirty="0" smtClean="0">
                <a:solidFill>
                  <a:schemeClr val="tx2"/>
                </a:solidFill>
              </a:rPr>
              <a:t>2 </a:t>
            </a:r>
            <a:r>
              <a:rPr lang="en-IE" sz="2800" b="1" dirty="0" smtClean="0">
                <a:solidFill>
                  <a:schemeClr val="tx2"/>
                </a:solidFill>
              </a:rPr>
              <a:t>+ y</a:t>
            </a:r>
            <a:r>
              <a:rPr lang="en-IE" sz="2800" b="1" baseline="30000" dirty="0" smtClean="0">
                <a:solidFill>
                  <a:schemeClr val="tx2"/>
                </a:solidFill>
              </a:rPr>
              <a:t>2</a:t>
            </a:r>
            <a:r>
              <a:rPr lang="en-IE" sz="2800" b="1" dirty="0" smtClean="0">
                <a:solidFill>
                  <a:schemeClr val="tx2"/>
                </a:solidFill>
              </a:rPr>
              <a:t> + 2gx + 2fy + c = 0</a:t>
            </a:r>
            <a:endParaRPr lang="en-IE" sz="2800" dirty="0" smtClean="0"/>
          </a:p>
          <a:p>
            <a:pPr marL="355600" indent="-355600">
              <a:buFont typeface="Arial" pitchFamily="34" charset="0"/>
              <a:buChar char="•"/>
            </a:pPr>
            <a:r>
              <a:rPr lang="en-IE" sz="2800" dirty="0" smtClean="0"/>
              <a:t>Solve the 3 equations to find:  g, f and c, 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en-IE" sz="2800" dirty="0" smtClean="0"/>
              <a:t>Sub into circle formula</a:t>
            </a:r>
            <a:endParaRPr lang="en-IE" sz="2800" b="1" dirty="0"/>
          </a:p>
        </p:txBody>
      </p:sp>
      <p:sp>
        <p:nvSpPr>
          <p:cNvPr id="16" name="Oval 15"/>
          <p:cNvSpPr/>
          <p:nvPr/>
        </p:nvSpPr>
        <p:spPr>
          <a:xfrm>
            <a:off x="2009756" y="5214950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>
            <a:off x="1714480" y="1928802"/>
            <a:ext cx="4539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b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785918" y="5214950"/>
            <a:ext cx="4010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c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7C0-32CF-4CBF-AFA7-3E6A33C933C5}" type="slidenum">
              <a:rPr lang="en-IE" smtClean="0"/>
              <a:pPr/>
              <a:t>29</a:t>
            </a:fld>
            <a:endParaRPr lang="en-IE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(c) Aidan Roche 2009</a:t>
            </a:r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2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E" sz="3800" dirty="0" smtClean="0">
                <a:latin typeface="+mj-lt"/>
              </a:rPr>
              <a:t>To find the centre and radius. Given the Circle K:</a:t>
            </a:r>
            <a:r>
              <a:rPr lang="en-IE" sz="4000" b="1" dirty="0" smtClean="0">
                <a:solidFill>
                  <a:schemeClr val="tx2"/>
                </a:solidFill>
              </a:rPr>
              <a:t> </a:t>
            </a:r>
            <a:r>
              <a:rPr lang="en-IE" sz="4000" dirty="0" smtClean="0">
                <a:solidFill>
                  <a:schemeClr val="bg1"/>
                </a:solidFill>
              </a:rPr>
              <a:t>(x – h)</a:t>
            </a:r>
            <a:r>
              <a:rPr lang="en-IE" sz="4000" baseline="30000" dirty="0" smtClean="0">
                <a:solidFill>
                  <a:schemeClr val="bg1"/>
                </a:solidFill>
              </a:rPr>
              <a:t>2</a:t>
            </a:r>
            <a:r>
              <a:rPr lang="en-IE" sz="4000" dirty="0" smtClean="0">
                <a:solidFill>
                  <a:schemeClr val="bg1"/>
                </a:solidFill>
              </a:rPr>
              <a:t> + (y – k)</a:t>
            </a:r>
            <a:r>
              <a:rPr lang="en-IE" sz="4000" baseline="30000" dirty="0" smtClean="0">
                <a:solidFill>
                  <a:schemeClr val="bg1"/>
                </a:solidFill>
              </a:rPr>
              <a:t>2 </a:t>
            </a:r>
            <a:r>
              <a:rPr lang="en-IE" sz="4000" dirty="0" smtClean="0">
                <a:solidFill>
                  <a:schemeClr val="bg1"/>
                </a:solidFill>
              </a:rPr>
              <a:t>= r</a:t>
            </a:r>
            <a:r>
              <a:rPr lang="en-IE" sz="4000" baseline="30000" dirty="0" smtClean="0">
                <a:solidFill>
                  <a:schemeClr val="bg1"/>
                </a:solidFill>
              </a:rPr>
              <a:t>2</a:t>
            </a:r>
            <a:endParaRPr lang="en-IE" sz="38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29190" y="2643182"/>
            <a:ext cx="3071834" cy="156966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742950" indent="-742950"/>
            <a:r>
              <a:rPr lang="en-IE" sz="3200" b="1" u="sng" dirty="0" smtClean="0"/>
              <a:t>Method</a:t>
            </a:r>
          </a:p>
          <a:p>
            <a:pPr marL="450850" indent="-450850">
              <a:buFont typeface="Arial" pitchFamily="34" charset="0"/>
              <a:buChar char="•"/>
            </a:pPr>
            <a:r>
              <a:rPr lang="en-IE" sz="3200" dirty="0" smtClean="0"/>
              <a:t>Centre: c(h, k)</a:t>
            </a:r>
          </a:p>
          <a:p>
            <a:pPr marL="450850" indent="-450850">
              <a:buFont typeface="Arial" pitchFamily="34" charset="0"/>
              <a:buChar char="•"/>
            </a:pPr>
            <a:r>
              <a:rPr lang="en-IE" sz="3200" dirty="0" smtClean="0"/>
              <a:t>Radius = r</a:t>
            </a:r>
            <a:endParaRPr lang="en-IE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857224" y="2214554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 smtClean="0"/>
              <a:t>K</a:t>
            </a:r>
            <a:endParaRPr lang="en-IE" sz="4000" dirty="0"/>
          </a:p>
        </p:txBody>
      </p:sp>
      <p:sp>
        <p:nvSpPr>
          <p:cNvPr id="17" name="Oval 16"/>
          <p:cNvSpPr/>
          <p:nvPr/>
        </p:nvSpPr>
        <p:spPr>
          <a:xfrm>
            <a:off x="1071538" y="2143116"/>
            <a:ext cx="2714644" cy="264320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2500298" y="2643182"/>
            <a:ext cx="928694" cy="785818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2285984" y="3429000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2500298" y="2571744"/>
            <a:ext cx="3642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r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43108" y="3500438"/>
            <a:ext cx="4010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c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7C0-32CF-4CBF-AFA7-3E6A33C933C5}" type="slidenum">
              <a:rPr lang="en-IE" smtClean="0"/>
              <a:pPr/>
              <a:t>3</a:t>
            </a:fld>
            <a:endParaRPr lang="en-IE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(c) Aidan Roche 2009</a:t>
            </a:r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4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71472" y="2649676"/>
            <a:ext cx="2928958" cy="2786082"/>
          </a:xfrm>
          <a:prstGeom prst="ellipse">
            <a:avLst/>
          </a:prstGeom>
          <a:noFill/>
          <a:ln w="762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8" name="Oval 7"/>
          <p:cNvSpPr/>
          <p:nvPr/>
        </p:nvSpPr>
        <p:spPr>
          <a:xfrm>
            <a:off x="714348" y="3149742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2000232" y="2578238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TextBox 10"/>
          <p:cNvSpPr txBox="1"/>
          <p:nvPr/>
        </p:nvSpPr>
        <p:spPr>
          <a:xfrm>
            <a:off x="0" y="-24"/>
            <a:ext cx="9144000" cy="184665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E" sz="3800" dirty="0" smtClean="0">
                <a:latin typeface="+mj-lt"/>
              </a:rPr>
              <a:t>Given 2 points on circle and the line L containing the centre, to find the equation of the circle?</a:t>
            </a:r>
            <a:endParaRPr lang="en-IE" sz="3800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1472" y="2578238"/>
            <a:ext cx="4299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a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57620" y="2857496"/>
            <a:ext cx="5072098" cy="23698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742950" indent="-742950"/>
            <a:r>
              <a:rPr lang="en-IE" sz="2800" b="1" u="sng" dirty="0" smtClean="0"/>
              <a:t>Method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en-IE" sz="2400" dirty="0" smtClean="0"/>
              <a:t>Sub each point into the circle: </a:t>
            </a:r>
          </a:p>
          <a:p>
            <a:pPr marL="742950" indent="-742950"/>
            <a:r>
              <a:rPr lang="en-IE" sz="2400" b="1" dirty="0" smtClean="0">
                <a:solidFill>
                  <a:schemeClr val="tx2"/>
                </a:solidFill>
              </a:rPr>
              <a:t>	x</a:t>
            </a:r>
            <a:r>
              <a:rPr lang="en-IE" sz="2400" b="1" baseline="30000" dirty="0" smtClean="0">
                <a:solidFill>
                  <a:schemeClr val="tx2"/>
                </a:solidFill>
              </a:rPr>
              <a:t>2 </a:t>
            </a:r>
            <a:r>
              <a:rPr lang="en-IE" sz="2400" b="1" dirty="0" smtClean="0">
                <a:solidFill>
                  <a:schemeClr val="tx2"/>
                </a:solidFill>
              </a:rPr>
              <a:t>+ y</a:t>
            </a:r>
            <a:r>
              <a:rPr lang="en-IE" sz="2400" b="1" baseline="30000" dirty="0" smtClean="0">
                <a:solidFill>
                  <a:schemeClr val="tx2"/>
                </a:solidFill>
              </a:rPr>
              <a:t>2</a:t>
            </a:r>
            <a:r>
              <a:rPr lang="en-IE" sz="2400" b="1" dirty="0" smtClean="0">
                <a:solidFill>
                  <a:schemeClr val="tx2"/>
                </a:solidFill>
              </a:rPr>
              <a:t> + 2gx + 2fy + c = 0</a:t>
            </a:r>
            <a:endParaRPr lang="en-IE" sz="2400" dirty="0" smtClean="0"/>
          </a:p>
          <a:p>
            <a:pPr marL="355600" indent="-355600">
              <a:buFont typeface="Arial" pitchFamily="34" charset="0"/>
              <a:buChar char="•"/>
            </a:pPr>
            <a:r>
              <a:rPr lang="en-IE" sz="2400" dirty="0" smtClean="0"/>
              <a:t>Sub (-g, -f) into equation of L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en-IE" sz="2400" dirty="0" smtClean="0"/>
              <a:t>Solve 3 equations to find: g, f and c, 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en-IE" sz="2400" dirty="0" smtClean="0"/>
              <a:t>Sub solutions into circle equation </a:t>
            </a:r>
            <a:endParaRPr lang="en-IE" sz="2400" b="1" dirty="0"/>
          </a:p>
        </p:txBody>
      </p:sp>
      <p:sp>
        <p:nvSpPr>
          <p:cNvPr id="16" name="Oval 15"/>
          <p:cNvSpPr/>
          <p:nvPr/>
        </p:nvSpPr>
        <p:spPr>
          <a:xfrm>
            <a:off x="1928794" y="3857628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>
            <a:off x="1714480" y="1928802"/>
            <a:ext cx="4539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b</a:t>
            </a:r>
            <a:endParaRPr lang="en-IE" sz="4000" dirty="0">
              <a:solidFill>
                <a:prstClr val="black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5400000" flipH="1" flipV="1">
            <a:off x="71406" y="2863990"/>
            <a:ext cx="3714776" cy="2571768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85786" y="5578634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 smtClean="0"/>
              <a:t>L</a:t>
            </a:r>
            <a:endParaRPr lang="en-IE" sz="400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7C0-32CF-4CBF-AFA7-3E6A33C933C5}" type="slidenum">
              <a:rPr lang="en-IE" smtClean="0"/>
              <a:pPr/>
              <a:t>30</a:t>
            </a:fld>
            <a:endParaRPr lang="en-IE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(c) Aidan Roche 2009</a:t>
            </a:r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>
            <a:alpha val="3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71472" y="2649676"/>
            <a:ext cx="2928958" cy="2786082"/>
          </a:xfrm>
          <a:prstGeom prst="ellipse">
            <a:avLst/>
          </a:prstGeom>
          <a:noFill/>
          <a:ln w="762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8" name="Oval 7"/>
          <p:cNvSpPr/>
          <p:nvPr/>
        </p:nvSpPr>
        <p:spPr>
          <a:xfrm>
            <a:off x="714348" y="3149742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TextBox 10"/>
          <p:cNvSpPr txBox="1"/>
          <p:nvPr/>
        </p:nvSpPr>
        <p:spPr>
          <a:xfrm>
            <a:off x="0" y="-24"/>
            <a:ext cx="9144000" cy="1846659"/>
          </a:xfrm>
          <a:prstGeom prst="rect">
            <a:avLst/>
          </a:prstGeom>
          <a:solidFill>
            <a:schemeClr val="accent5">
              <a:alpha val="72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E" sz="3800" dirty="0" smtClean="0">
                <a:latin typeface="+mj-lt"/>
              </a:rPr>
              <a:t>Given the equation of a tangent, the point of tangency and one other point on the circle, to find the equation of the circle?</a:t>
            </a:r>
            <a:endParaRPr lang="en-IE" sz="3800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5720" y="2578238"/>
            <a:ext cx="4299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a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57620" y="2857496"/>
            <a:ext cx="5072098" cy="310854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742950" indent="-742950"/>
            <a:r>
              <a:rPr lang="en-IE" sz="2800" b="1" u="sng" dirty="0" smtClean="0"/>
              <a:t>Method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en-IE" sz="2400" dirty="0" smtClean="0"/>
              <a:t>Sub each point into the circle: </a:t>
            </a:r>
          </a:p>
          <a:p>
            <a:pPr marL="742950" indent="-742950"/>
            <a:r>
              <a:rPr lang="en-IE" sz="2400" b="1" dirty="0" smtClean="0">
                <a:solidFill>
                  <a:schemeClr val="tx2"/>
                </a:solidFill>
              </a:rPr>
              <a:t>	x</a:t>
            </a:r>
            <a:r>
              <a:rPr lang="en-IE" sz="2400" b="1" baseline="30000" dirty="0" smtClean="0">
                <a:solidFill>
                  <a:schemeClr val="tx2"/>
                </a:solidFill>
              </a:rPr>
              <a:t>2 </a:t>
            </a:r>
            <a:r>
              <a:rPr lang="en-IE" sz="2400" b="1" dirty="0" smtClean="0">
                <a:solidFill>
                  <a:schemeClr val="tx2"/>
                </a:solidFill>
              </a:rPr>
              <a:t>+ y</a:t>
            </a:r>
            <a:r>
              <a:rPr lang="en-IE" sz="2400" b="1" baseline="30000" dirty="0" smtClean="0">
                <a:solidFill>
                  <a:schemeClr val="tx2"/>
                </a:solidFill>
              </a:rPr>
              <a:t>2</a:t>
            </a:r>
            <a:r>
              <a:rPr lang="en-IE" sz="2400" b="1" dirty="0" smtClean="0">
                <a:solidFill>
                  <a:schemeClr val="tx2"/>
                </a:solidFill>
              </a:rPr>
              <a:t> + 2gx + 2fy + c = 0</a:t>
            </a:r>
            <a:endParaRPr lang="en-IE" sz="2400" dirty="0" smtClean="0"/>
          </a:p>
          <a:p>
            <a:pPr marL="355600" indent="-355600">
              <a:buFont typeface="Arial" pitchFamily="34" charset="0"/>
              <a:buChar char="•"/>
            </a:pPr>
            <a:r>
              <a:rPr lang="en-IE" sz="2400" dirty="0" smtClean="0"/>
              <a:t>Use the tangent &amp; tangent point to find the line L containing the centre.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en-IE" sz="2400" dirty="0" smtClean="0"/>
              <a:t>Sub (-g, -f) into equation of L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en-IE" sz="2400" dirty="0" smtClean="0"/>
              <a:t>Solve 3 equations to find: g, f and c, 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en-IE" sz="2400" dirty="0" smtClean="0"/>
              <a:t>Sub solutions into circle equation </a:t>
            </a:r>
            <a:endParaRPr lang="en-IE" sz="2400" b="1" dirty="0"/>
          </a:p>
        </p:txBody>
      </p:sp>
      <p:sp>
        <p:nvSpPr>
          <p:cNvPr id="16" name="Oval 15"/>
          <p:cNvSpPr/>
          <p:nvPr/>
        </p:nvSpPr>
        <p:spPr>
          <a:xfrm>
            <a:off x="1571604" y="5286388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>
            <a:off x="1285852" y="5286388"/>
            <a:ext cx="4539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b</a:t>
            </a:r>
            <a:endParaRPr lang="en-IE" sz="4000" dirty="0">
              <a:solidFill>
                <a:prstClr val="black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85720" y="5143512"/>
            <a:ext cx="3071834" cy="571504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714612" y="5572140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 smtClean="0"/>
              <a:t>T</a:t>
            </a:r>
            <a:endParaRPr lang="en-IE" sz="400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7C0-32CF-4CBF-AFA7-3E6A33C933C5}" type="slidenum">
              <a:rPr lang="en-IE" smtClean="0"/>
              <a:pPr/>
              <a:t>31</a:t>
            </a:fld>
            <a:endParaRPr lang="en-IE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(c) Aidan Roche 2009</a:t>
            </a:r>
            <a:endParaRPr lang="en-IE"/>
          </a:p>
        </p:txBody>
      </p:sp>
      <p:cxnSp>
        <p:nvCxnSpPr>
          <p:cNvPr id="24" name="Straight Connector 23"/>
          <p:cNvCxnSpPr/>
          <p:nvPr/>
        </p:nvCxnSpPr>
        <p:spPr>
          <a:xfrm rot="5400000" flipH="1" flipV="1">
            <a:off x="357158" y="3357562"/>
            <a:ext cx="3357586" cy="642942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357422" y="1928802"/>
            <a:ext cx="4010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srgbClr val="FF0000"/>
                </a:solidFill>
              </a:rPr>
              <a:t>L</a:t>
            </a:r>
            <a:endParaRPr lang="en-IE" sz="4000" dirty="0">
              <a:solidFill>
                <a:srgbClr val="FF0000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1857356" y="3786190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7" grpId="0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CC">
            <a:alpha val="3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solidFill>
            <a:schemeClr val="accent4">
              <a:alpha val="61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E" sz="3800" dirty="0" smtClean="0">
                <a:latin typeface="+mj-lt"/>
              </a:rPr>
              <a:t>To find the centre and radius. Given the Circle K:</a:t>
            </a:r>
            <a:r>
              <a:rPr lang="en-IE" sz="4000" b="1" dirty="0" smtClean="0">
                <a:solidFill>
                  <a:schemeClr val="tx2"/>
                </a:solidFill>
              </a:rPr>
              <a:t> </a:t>
            </a:r>
            <a:r>
              <a:rPr lang="en-IE" sz="4000" dirty="0" smtClean="0">
                <a:solidFill>
                  <a:schemeClr val="bg1"/>
                </a:solidFill>
              </a:rPr>
              <a:t>x</a:t>
            </a:r>
            <a:r>
              <a:rPr lang="en-IE" sz="4000" baseline="30000" dirty="0" smtClean="0">
                <a:solidFill>
                  <a:schemeClr val="bg1"/>
                </a:solidFill>
              </a:rPr>
              <a:t>2</a:t>
            </a:r>
            <a:r>
              <a:rPr lang="en-IE" sz="4000" dirty="0" smtClean="0">
                <a:solidFill>
                  <a:schemeClr val="bg1"/>
                </a:solidFill>
              </a:rPr>
              <a:t> + y </a:t>
            </a:r>
            <a:r>
              <a:rPr lang="en-IE" sz="4000" baseline="30000" dirty="0" smtClean="0">
                <a:solidFill>
                  <a:schemeClr val="bg1"/>
                </a:solidFill>
              </a:rPr>
              <a:t>2 </a:t>
            </a:r>
            <a:r>
              <a:rPr lang="en-IE" sz="4000" dirty="0" smtClean="0">
                <a:solidFill>
                  <a:schemeClr val="bg1"/>
                </a:solidFill>
              </a:rPr>
              <a:t>= r</a:t>
            </a:r>
            <a:r>
              <a:rPr lang="en-IE" sz="4000" baseline="30000" dirty="0" smtClean="0">
                <a:solidFill>
                  <a:schemeClr val="bg1"/>
                </a:solidFill>
              </a:rPr>
              <a:t>2</a:t>
            </a:r>
            <a:endParaRPr lang="en-IE" sz="38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29190" y="2643182"/>
            <a:ext cx="3071834" cy="156966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742950" indent="-742950"/>
            <a:r>
              <a:rPr lang="en-IE" sz="3200" b="1" u="sng" dirty="0" smtClean="0"/>
              <a:t>Method</a:t>
            </a:r>
          </a:p>
          <a:p>
            <a:pPr marL="450850" indent="-450850">
              <a:buFont typeface="Arial" pitchFamily="34" charset="0"/>
              <a:buChar char="•"/>
            </a:pPr>
            <a:r>
              <a:rPr lang="en-IE" sz="3200" dirty="0" smtClean="0"/>
              <a:t>Centre: c(0, 0)</a:t>
            </a:r>
          </a:p>
          <a:p>
            <a:pPr marL="450850" indent="-450850">
              <a:buFont typeface="Arial" pitchFamily="34" charset="0"/>
              <a:buChar char="•"/>
            </a:pPr>
            <a:r>
              <a:rPr lang="en-IE" sz="3200" dirty="0" smtClean="0"/>
              <a:t>Radius = r</a:t>
            </a:r>
            <a:endParaRPr lang="en-IE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857224" y="2214554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 smtClean="0"/>
              <a:t>K</a:t>
            </a:r>
            <a:endParaRPr lang="en-IE" sz="4000" dirty="0"/>
          </a:p>
        </p:txBody>
      </p:sp>
      <p:sp>
        <p:nvSpPr>
          <p:cNvPr id="17" name="Oval 16"/>
          <p:cNvSpPr/>
          <p:nvPr/>
        </p:nvSpPr>
        <p:spPr>
          <a:xfrm>
            <a:off x="1071538" y="2143116"/>
            <a:ext cx="2714644" cy="2643206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2500298" y="2643182"/>
            <a:ext cx="928694" cy="785818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2285984" y="3429000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2500298" y="2571744"/>
            <a:ext cx="3642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r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43108" y="3500438"/>
            <a:ext cx="4010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c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7C0-32CF-4CBF-AFA7-3E6A33C933C5}" type="slidenum">
              <a:rPr lang="en-IE" smtClean="0"/>
              <a:pPr/>
              <a:t>4</a:t>
            </a:fld>
            <a:endParaRPr lang="en-IE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(c) Aidan Roche 2009</a:t>
            </a:r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6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solidFill>
            <a:schemeClr val="accent6">
              <a:lumMod val="75000"/>
              <a:alpha val="9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E" sz="3600" dirty="0" smtClean="0">
                <a:solidFill>
                  <a:schemeClr val="bg1"/>
                </a:solidFill>
              </a:rPr>
              <a:t>To find centre and radius of K. G</a:t>
            </a:r>
            <a:r>
              <a:rPr lang="en-IE" sz="3800" dirty="0" smtClean="0">
                <a:latin typeface="+mj-lt"/>
              </a:rPr>
              <a:t>iven the </a:t>
            </a:r>
            <a:r>
              <a:rPr lang="en-IE" sz="3800" dirty="0" smtClean="0">
                <a:solidFill>
                  <a:schemeClr val="bg1"/>
                </a:solidFill>
                <a:latin typeface="+mj-lt"/>
              </a:rPr>
              <a:t>circle K: </a:t>
            </a:r>
            <a:r>
              <a:rPr lang="en-IE" sz="4000" dirty="0" smtClean="0">
                <a:solidFill>
                  <a:schemeClr val="bg1"/>
                </a:solidFill>
              </a:rPr>
              <a:t>x</a:t>
            </a:r>
            <a:r>
              <a:rPr lang="en-IE" sz="4000" baseline="30000" dirty="0" smtClean="0">
                <a:solidFill>
                  <a:schemeClr val="bg1"/>
                </a:solidFill>
              </a:rPr>
              <a:t>2</a:t>
            </a:r>
            <a:r>
              <a:rPr lang="en-IE" sz="4000" dirty="0" smtClean="0">
                <a:solidFill>
                  <a:schemeClr val="bg1"/>
                </a:solidFill>
              </a:rPr>
              <a:t> + y</a:t>
            </a:r>
            <a:r>
              <a:rPr lang="en-IE" sz="4000" baseline="30000" dirty="0" smtClean="0">
                <a:solidFill>
                  <a:schemeClr val="bg1"/>
                </a:solidFill>
              </a:rPr>
              <a:t>2</a:t>
            </a:r>
            <a:r>
              <a:rPr lang="en-IE" sz="4000" dirty="0" smtClean="0">
                <a:solidFill>
                  <a:schemeClr val="bg1"/>
                </a:solidFill>
              </a:rPr>
              <a:t> +2gx +2fy + c = 0</a:t>
            </a:r>
            <a:r>
              <a:rPr lang="en-IE" sz="3800" dirty="0" smtClean="0">
                <a:latin typeface="+mj-lt"/>
              </a:rPr>
              <a:t>?</a:t>
            </a:r>
            <a:endParaRPr lang="en-IE" sz="38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7224" y="2214554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 smtClean="0"/>
              <a:t>K</a:t>
            </a:r>
            <a:endParaRPr lang="en-IE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4357686" y="2643182"/>
            <a:ext cx="4500594" cy="206210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742950" indent="-742950"/>
            <a:r>
              <a:rPr lang="en-IE" sz="3200" b="1" u="sng" dirty="0" smtClean="0"/>
              <a:t>Method</a:t>
            </a:r>
          </a:p>
          <a:p>
            <a:pPr marL="450850" indent="-450850">
              <a:buFont typeface="Arial" pitchFamily="34" charset="0"/>
              <a:buChar char="•"/>
            </a:pPr>
            <a:r>
              <a:rPr lang="en-IE" sz="3200" dirty="0" smtClean="0"/>
              <a:t>Centre: c(-g, -f)</a:t>
            </a:r>
          </a:p>
          <a:p>
            <a:pPr marL="450850" indent="-450850"/>
            <a:endParaRPr lang="en-IE" sz="3200" dirty="0" smtClean="0"/>
          </a:p>
          <a:p>
            <a:pPr marL="450850" indent="-450850">
              <a:buFont typeface="Arial" pitchFamily="34" charset="0"/>
              <a:buChar char="•"/>
            </a:pPr>
            <a:r>
              <a:rPr lang="en-IE" sz="3200" dirty="0" smtClean="0"/>
              <a:t>Radius: </a:t>
            </a:r>
          </a:p>
        </p:txBody>
      </p:sp>
      <p:sp>
        <p:nvSpPr>
          <p:cNvPr id="10" name="Oval 9"/>
          <p:cNvSpPr/>
          <p:nvPr/>
        </p:nvSpPr>
        <p:spPr>
          <a:xfrm>
            <a:off x="1071538" y="2143116"/>
            <a:ext cx="2714644" cy="2643206"/>
          </a:xfrm>
          <a:prstGeom prst="ellipse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2500298" y="2643182"/>
            <a:ext cx="928694" cy="785818"/>
          </a:xfrm>
          <a:prstGeom prst="line">
            <a:avLst/>
          </a:prstGeom>
          <a:ln w="762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285984" y="3429000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Rectangle 22"/>
          <p:cNvSpPr/>
          <p:nvPr/>
        </p:nvSpPr>
        <p:spPr>
          <a:xfrm>
            <a:off x="2500298" y="2571744"/>
            <a:ext cx="3642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r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43108" y="3500438"/>
            <a:ext cx="4010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c</a:t>
            </a:r>
            <a:endParaRPr lang="en-IE" sz="4000" dirty="0">
              <a:solidFill>
                <a:prstClr val="black"/>
              </a:solidFill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6143636" y="4055783"/>
          <a:ext cx="2500330" cy="587663"/>
        </p:xfrm>
        <a:graphic>
          <a:graphicData uri="http://schemas.openxmlformats.org/presentationml/2006/ole">
            <p:oleObj spid="_x0000_s1026" name="Equation" r:id="rId4" imgW="2108160" imgH="495000" progId="Equation.3">
              <p:embed/>
            </p:oleObj>
          </a:graphicData>
        </a:graphic>
      </p:graphicFrame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7C0-32CF-4CBF-AFA7-3E6A33C933C5}" type="slidenum">
              <a:rPr lang="en-IE" smtClean="0"/>
              <a:pPr/>
              <a:t>5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(c) Aidan Roche 2009</a:t>
            </a:r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4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42910" y="2428868"/>
            <a:ext cx="2928958" cy="2786082"/>
          </a:xfrm>
          <a:prstGeom prst="ellipse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8" name="Oval 7"/>
          <p:cNvSpPr/>
          <p:nvPr/>
        </p:nvSpPr>
        <p:spPr>
          <a:xfrm>
            <a:off x="784488" y="2285992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2071670" y="2357430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9144000" cy="126188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E" sz="3800" dirty="0" smtClean="0">
                <a:latin typeface="+mj-lt"/>
              </a:rPr>
              <a:t>Given equation of circle K, asked if a given point is on, inside or outside the circle?</a:t>
            </a:r>
            <a:endParaRPr lang="en-IE" sz="3800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1612" y="1714488"/>
            <a:ext cx="4299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a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57686" y="2071678"/>
            <a:ext cx="4429156" cy="353943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742950" indent="-742950"/>
            <a:r>
              <a:rPr lang="en-IE" sz="3200" b="1" u="sng" dirty="0" smtClean="0"/>
              <a:t>Method</a:t>
            </a:r>
          </a:p>
          <a:p>
            <a:pPr marL="355600" indent="-355600">
              <a:buFont typeface="Arial" pitchFamily="34" charset="0"/>
              <a:buChar char="•"/>
              <a:tabLst>
                <a:tab pos="355600" algn="l"/>
              </a:tabLst>
            </a:pPr>
            <a:r>
              <a:rPr lang="en-IE" sz="3200" dirty="0" smtClean="0"/>
              <a:t>Sub each point into the circle formula K = 0</a:t>
            </a:r>
          </a:p>
          <a:p>
            <a:pPr marL="742950" indent="-742950">
              <a:buFont typeface="Arial" pitchFamily="34" charset="0"/>
              <a:buChar char="•"/>
              <a:tabLst>
                <a:tab pos="355600" algn="l"/>
              </a:tabLst>
            </a:pPr>
            <a:endParaRPr lang="en-IE" sz="3200" dirty="0" smtClean="0"/>
          </a:p>
          <a:p>
            <a:pPr marL="742950" indent="-742950">
              <a:tabLst>
                <a:tab pos="355600" algn="l"/>
              </a:tabLst>
            </a:pPr>
            <a:r>
              <a:rPr lang="en-IE" sz="3200" b="1" dirty="0" smtClean="0">
                <a:solidFill>
                  <a:schemeClr val="tx2"/>
                </a:solidFill>
              </a:rPr>
              <a:t>	Answer &gt; 0 	</a:t>
            </a:r>
            <a:r>
              <a:rPr lang="en-IE" sz="3200" dirty="0" smtClean="0">
                <a:solidFill>
                  <a:schemeClr val="tx2"/>
                </a:solidFill>
              </a:rPr>
              <a:t>outside</a:t>
            </a:r>
            <a:endParaRPr lang="en-IE" sz="3200" b="1" dirty="0" smtClean="0">
              <a:solidFill>
                <a:schemeClr val="tx2"/>
              </a:solidFill>
            </a:endParaRPr>
          </a:p>
          <a:p>
            <a:pPr marL="742950" indent="-742950">
              <a:tabLst>
                <a:tab pos="355600" algn="l"/>
              </a:tabLst>
            </a:pPr>
            <a:r>
              <a:rPr lang="en-IE" sz="3200" b="1" dirty="0">
                <a:solidFill>
                  <a:schemeClr val="tx2"/>
                </a:solidFill>
              </a:rPr>
              <a:t>	</a:t>
            </a:r>
            <a:r>
              <a:rPr lang="en-IE" sz="3200" b="1" dirty="0" smtClean="0"/>
              <a:t>Answer = 0	</a:t>
            </a:r>
            <a:r>
              <a:rPr lang="en-IE" sz="3200" dirty="0" smtClean="0"/>
              <a:t>on</a:t>
            </a:r>
          </a:p>
          <a:p>
            <a:pPr marL="742950" indent="-742950">
              <a:tabLst>
                <a:tab pos="355600" algn="l"/>
              </a:tabLst>
            </a:pPr>
            <a:r>
              <a:rPr lang="en-IE" sz="3200" b="1" dirty="0">
                <a:solidFill>
                  <a:schemeClr val="tx2"/>
                </a:solidFill>
              </a:rPr>
              <a:t>	</a:t>
            </a:r>
            <a:r>
              <a:rPr lang="en-IE" sz="3200" b="1" dirty="0" smtClean="0">
                <a:solidFill>
                  <a:schemeClr val="accent2">
                    <a:lumMod val="75000"/>
                  </a:schemeClr>
                </a:solidFill>
              </a:rPr>
              <a:t>Answer &lt; 0	</a:t>
            </a:r>
            <a:r>
              <a:rPr lang="en-IE" sz="3200" dirty="0" smtClean="0">
                <a:solidFill>
                  <a:schemeClr val="accent2">
                    <a:lumMod val="75000"/>
                  </a:schemeClr>
                </a:solidFill>
              </a:rPr>
              <a:t>inside</a:t>
            </a:r>
            <a:endParaRPr lang="en-IE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581128" y="3071810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>
            <a:off x="1928794" y="1785926"/>
            <a:ext cx="4539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b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357290" y="3071810"/>
            <a:ext cx="4010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c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29878" y="5134044"/>
            <a:ext cx="4507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K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7C0-32CF-4CBF-AFA7-3E6A33C933C5}" type="slidenum">
              <a:rPr lang="en-IE" smtClean="0"/>
              <a:pPr/>
              <a:t>6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(c) Aidan Roche 2009</a:t>
            </a:r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>
            <a:alpha val="5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>
            <a:stCxn id="17" idx="3"/>
          </p:cNvCxnSpPr>
          <p:nvPr/>
        </p:nvCxnSpPr>
        <p:spPr>
          <a:xfrm rot="5400000" flipH="1" flipV="1">
            <a:off x="1499576" y="3469950"/>
            <a:ext cx="898796" cy="959771"/>
          </a:xfrm>
          <a:prstGeom prst="line">
            <a:avLst/>
          </a:prstGeom>
          <a:ln w="762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0" y="0"/>
            <a:ext cx="9144000" cy="677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E" sz="3800" dirty="0" smtClean="0">
                <a:latin typeface="+mj-lt"/>
              </a:rPr>
              <a:t>Important to remember</a:t>
            </a:r>
            <a:endParaRPr lang="en-IE" sz="38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00562" y="1785926"/>
            <a:ext cx="4143404" cy="255454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742950" indent="-742950"/>
            <a:r>
              <a:rPr lang="en-IE" sz="3200" b="1" u="sng" dirty="0" smtClean="0"/>
              <a:t>Theorem </a:t>
            </a:r>
          </a:p>
          <a:p>
            <a:pPr marL="450850" indent="-450850">
              <a:buFont typeface="Arial" pitchFamily="34" charset="0"/>
              <a:buChar char="•"/>
            </a:pPr>
            <a:r>
              <a:rPr lang="en-IE" sz="3200" dirty="0" smtClean="0"/>
              <a:t>Angle at centre is twice the angle on the circle standing the same arc</a:t>
            </a:r>
            <a:endParaRPr lang="en-IE" sz="3200" dirty="0"/>
          </a:p>
        </p:txBody>
      </p:sp>
      <p:sp>
        <p:nvSpPr>
          <p:cNvPr id="17" name="Oval 16"/>
          <p:cNvSpPr/>
          <p:nvPr/>
        </p:nvSpPr>
        <p:spPr>
          <a:xfrm>
            <a:off x="1071538" y="2143116"/>
            <a:ext cx="2714644" cy="2643206"/>
          </a:xfrm>
          <a:prstGeom prst="ellipse">
            <a:avLst/>
          </a:prstGeom>
          <a:noFill/>
          <a:ln w="762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8" name="Straight Connector 17"/>
          <p:cNvCxnSpPr>
            <a:stCxn id="19" idx="1"/>
          </p:cNvCxnSpPr>
          <p:nvPr/>
        </p:nvCxnSpPr>
        <p:spPr>
          <a:xfrm rot="16200000" flipH="1">
            <a:off x="2495965" y="3281790"/>
            <a:ext cx="825869" cy="1183060"/>
          </a:xfrm>
          <a:prstGeom prst="line">
            <a:avLst/>
          </a:prstGeom>
          <a:ln w="762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2285984" y="3429000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2214546" y="2977218"/>
            <a:ext cx="3369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800" dirty="0" smtClean="0">
                <a:solidFill>
                  <a:prstClr val="black"/>
                </a:solidFill>
              </a:rPr>
              <a:t>c</a:t>
            </a:r>
            <a:endParaRPr lang="en-IE" sz="2800" dirty="0">
              <a:solidFill>
                <a:prstClr val="black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7C0-32CF-4CBF-AFA7-3E6A33C933C5}" type="slidenum">
              <a:rPr lang="en-IE" smtClean="0"/>
              <a:pPr/>
              <a:t>7</a:t>
            </a:fld>
            <a:endParaRPr lang="en-I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(c) Aidan Roche 2009</a:t>
            </a:r>
            <a:endParaRPr lang="en-IE"/>
          </a:p>
        </p:txBody>
      </p:sp>
      <p:cxnSp>
        <p:nvCxnSpPr>
          <p:cNvPr id="24" name="Straight Connector 23"/>
          <p:cNvCxnSpPr>
            <a:stCxn id="17" idx="3"/>
          </p:cNvCxnSpPr>
          <p:nvPr/>
        </p:nvCxnSpPr>
        <p:spPr>
          <a:xfrm rot="5400000" flipH="1" flipV="1">
            <a:off x="606601" y="3077042"/>
            <a:ext cx="2184679" cy="45970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H="1">
            <a:off x="1643042" y="2428868"/>
            <a:ext cx="2071702" cy="164307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785918" y="2487035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θ</a:t>
            </a:r>
            <a:endParaRPr lang="en-US" sz="3200" dirty="0"/>
          </a:p>
        </p:txBody>
      </p:sp>
      <p:sp>
        <p:nvSpPr>
          <p:cNvPr id="28" name="Rectangle 27"/>
          <p:cNvSpPr/>
          <p:nvPr/>
        </p:nvSpPr>
        <p:spPr>
          <a:xfrm>
            <a:off x="2103547" y="3630043"/>
            <a:ext cx="6110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2</a:t>
            </a:r>
            <a:r>
              <a:rPr lang="el-GR" sz="3200" dirty="0" smtClean="0"/>
              <a:t>θ</a:t>
            </a:r>
            <a:endParaRPr lang="en-US" sz="3200" dirty="0"/>
          </a:p>
        </p:txBody>
      </p:sp>
      <p:sp>
        <p:nvSpPr>
          <p:cNvPr id="29" name="Rectangle 28"/>
          <p:cNvSpPr/>
          <p:nvPr/>
        </p:nvSpPr>
        <p:spPr>
          <a:xfrm>
            <a:off x="1142976" y="4286256"/>
            <a:ext cx="3561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800" dirty="0" smtClean="0">
                <a:solidFill>
                  <a:prstClr val="black"/>
                </a:solidFill>
              </a:rPr>
              <a:t>a</a:t>
            </a:r>
            <a:endParaRPr lang="en-IE" sz="2800" dirty="0">
              <a:solidFill>
                <a:prstClr val="black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28992" y="4191664"/>
            <a:ext cx="3738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800" dirty="0" smtClean="0">
                <a:solidFill>
                  <a:prstClr val="black"/>
                </a:solidFill>
              </a:rPr>
              <a:t>b</a:t>
            </a:r>
            <a:endParaRPr lang="en-IE" sz="2800" dirty="0">
              <a:solidFill>
                <a:prstClr val="black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1357290" y="4286256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2" name="Oval 31"/>
          <p:cNvSpPr/>
          <p:nvPr/>
        </p:nvSpPr>
        <p:spPr>
          <a:xfrm>
            <a:off x="3357554" y="4143380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3" name="Oval 32"/>
          <p:cNvSpPr/>
          <p:nvPr/>
        </p:nvSpPr>
        <p:spPr>
          <a:xfrm>
            <a:off x="1785918" y="2143116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4" name="Rectangle 33"/>
          <p:cNvSpPr/>
          <p:nvPr/>
        </p:nvSpPr>
        <p:spPr>
          <a:xfrm>
            <a:off x="1643042" y="1643050"/>
            <a:ext cx="3738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800" dirty="0" smtClean="0">
                <a:solidFill>
                  <a:prstClr val="black"/>
                </a:solidFill>
              </a:rPr>
              <a:t>d</a:t>
            </a:r>
            <a:endParaRPr lang="en-IE" sz="28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5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0" y="0"/>
            <a:ext cx="9144000" cy="6771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E" sz="3800" dirty="0" smtClean="0">
                <a:latin typeface="+mj-lt"/>
              </a:rPr>
              <a:t>Important to remember</a:t>
            </a:r>
            <a:endParaRPr lang="en-IE" sz="38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29190" y="2143116"/>
            <a:ext cx="3429024" cy="206210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742950" indent="-742950"/>
            <a:r>
              <a:rPr lang="en-IE" sz="3200" b="1" u="sng" dirty="0" smtClean="0"/>
              <a:t>Theorem </a:t>
            </a:r>
          </a:p>
          <a:p>
            <a:pPr marL="450850" indent="-450850">
              <a:buFont typeface="Arial" pitchFamily="34" charset="0"/>
              <a:buChar char="•"/>
            </a:pPr>
            <a:r>
              <a:rPr lang="en-IE" sz="3200" dirty="0" smtClean="0"/>
              <a:t>Angle on circle standing the diameter is 90</a:t>
            </a:r>
            <a:r>
              <a:rPr lang="en-IE" sz="3200" baseline="30000" dirty="0" smtClean="0"/>
              <a:t>o</a:t>
            </a:r>
            <a:endParaRPr lang="en-IE" sz="3200" dirty="0"/>
          </a:p>
        </p:txBody>
      </p:sp>
      <p:sp>
        <p:nvSpPr>
          <p:cNvPr id="17" name="Oval 16"/>
          <p:cNvSpPr/>
          <p:nvPr/>
        </p:nvSpPr>
        <p:spPr>
          <a:xfrm>
            <a:off x="1071538" y="2143116"/>
            <a:ext cx="2714644" cy="2643206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8" name="Straight Connector 17"/>
          <p:cNvCxnSpPr/>
          <p:nvPr/>
        </p:nvCxnSpPr>
        <p:spPr>
          <a:xfrm rot="10800000" flipH="1">
            <a:off x="1071538" y="3500437"/>
            <a:ext cx="2714644" cy="0"/>
          </a:xfrm>
          <a:prstGeom prst="line">
            <a:avLst/>
          </a:prstGeom>
          <a:ln w="762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2285984" y="3429000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1643042" y="3500438"/>
            <a:ext cx="15093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800" dirty="0" smtClean="0">
                <a:solidFill>
                  <a:prstClr val="black"/>
                </a:solidFill>
              </a:rPr>
              <a:t>diameter</a:t>
            </a:r>
            <a:endParaRPr lang="en-IE" sz="2800" dirty="0">
              <a:solidFill>
                <a:prstClr val="black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7C0-32CF-4CBF-AFA7-3E6A33C933C5}" type="slidenum">
              <a:rPr lang="en-IE" smtClean="0"/>
              <a:pPr/>
              <a:t>8</a:t>
            </a:fld>
            <a:endParaRPr lang="en-I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(c) Aidan Roche 2009</a:t>
            </a:r>
            <a:endParaRPr lang="en-IE"/>
          </a:p>
        </p:txBody>
      </p:sp>
      <p:cxnSp>
        <p:nvCxnSpPr>
          <p:cNvPr id="24" name="Straight Connector 23"/>
          <p:cNvCxnSpPr>
            <a:stCxn id="17" idx="2"/>
          </p:cNvCxnSpPr>
          <p:nvPr/>
        </p:nvCxnSpPr>
        <p:spPr>
          <a:xfrm rot="10800000" flipH="1">
            <a:off x="1071538" y="2214555"/>
            <a:ext cx="857256" cy="125016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17" idx="6"/>
          </p:cNvCxnSpPr>
          <p:nvPr/>
        </p:nvCxnSpPr>
        <p:spPr>
          <a:xfrm>
            <a:off x="1857356" y="2214554"/>
            <a:ext cx="1928826" cy="125016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643042" y="2357430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90</a:t>
            </a:r>
            <a:r>
              <a:rPr lang="en-US" sz="3200" baseline="30000" dirty="0" smtClean="0"/>
              <a:t>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0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rot="10800000" flipH="1">
            <a:off x="857224" y="3786190"/>
            <a:ext cx="2714644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0" y="0"/>
            <a:ext cx="9144000" cy="12618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E" sz="3800" dirty="0" smtClean="0">
                <a:latin typeface="+mj-lt"/>
              </a:rPr>
              <a:t>To find equation of circle K given end points of diameter?</a:t>
            </a:r>
            <a:endParaRPr lang="en-IE" sz="38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472" y="2500306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 smtClean="0"/>
              <a:t>K</a:t>
            </a:r>
            <a:endParaRPr lang="en-IE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4643438" y="2857496"/>
            <a:ext cx="4000528" cy="181588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742950" indent="-742950"/>
            <a:r>
              <a:rPr lang="en-IE" sz="2800" b="1" u="sng" dirty="0" smtClean="0"/>
              <a:t>Method</a:t>
            </a:r>
          </a:p>
          <a:p>
            <a:pPr marL="450850" indent="-450850">
              <a:buFont typeface="Arial" pitchFamily="34" charset="0"/>
              <a:buChar char="•"/>
            </a:pPr>
            <a:r>
              <a:rPr lang="en-IE" sz="2800" dirty="0" smtClean="0"/>
              <a:t>Centre is midpoint [</a:t>
            </a:r>
            <a:r>
              <a:rPr lang="en-IE" sz="2800" dirty="0" err="1" smtClean="0"/>
              <a:t>ab</a:t>
            </a:r>
            <a:r>
              <a:rPr lang="en-IE" sz="2800" dirty="0" smtClean="0"/>
              <a:t>]</a:t>
            </a:r>
          </a:p>
          <a:p>
            <a:pPr marL="450850" indent="-450850">
              <a:buFont typeface="Arial" pitchFamily="34" charset="0"/>
              <a:buChar char="•"/>
            </a:pPr>
            <a:r>
              <a:rPr lang="en-IE" sz="2800" dirty="0" smtClean="0"/>
              <a:t>Radius is ½|ab|</a:t>
            </a:r>
          </a:p>
          <a:p>
            <a:pPr marL="450850" indent="-450850">
              <a:buFont typeface="Arial" pitchFamily="34" charset="0"/>
              <a:buChar char="•"/>
            </a:pPr>
            <a:r>
              <a:rPr lang="en-IE" sz="2800" dirty="0" smtClean="0"/>
              <a:t>Sub into circle formula</a:t>
            </a:r>
          </a:p>
        </p:txBody>
      </p:sp>
      <p:sp>
        <p:nvSpPr>
          <p:cNvPr id="10" name="Oval 9"/>
          <p:cNvSpPr/>
          <p:nvPr/>
        </p:nvSpPr>
        <p:spPr>
          <a:xfrm>
            <a:off x="785786" y="2500306"/>
            <a:ext cx="2714644" cy="2643206"/>
          </a:xfrm>
          <a:prstGeom prst="ellipse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ectangle 14"/>
          <p:cNvSpPr/>
          <p:nvPr/>
        </p:nvSpPr>
        <p:spPr>
          <a:xfrm>
            <a:off x="284422" y="3435494"/>
            <a:ext cx="4299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a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7C0-32CF-4CBF-AFA7-3E6A33C933C5}" type="slidenum">
              <a:rPr lang="en-IE" smtClean="0"/>
              <a:pPr/>
              <a:t>9</a:t>
            </a:fld>
            <a:endParaRPr lang="en-I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(c) Aidan Roche 2009</a:t>
            </a:r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3571868" y="3429000"/>
            <a:ext cx="4539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b</a:t>
            </a:r>
            <a:endParaRPr lang="en-IE" sz="4000" dirty="0">
              <a:solidFill>
                <a:prstClr val="black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2000232" y="3714752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Oval 22"/>
          <p:cNvSpPr/>
          <p:nvPr/>
        </p:nvSpPr>
        <p:spPr>
          <a:xfrm>
            <a:off x="714348" y="3714752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4" name="Oval 23"/>
          <p:cNvSpPr/>
          <p:nvPr/>
        </p:nvSpPr>
        <p:spPr>
          <a:xfrm>
            <a:off x="3357554" y="3714752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Rectangle 24"/>
          <p:cNvSpPr/>
          <p:nvPr/>
        </p:nvSpPr>
        <p:spPr>
          <a:xfrm>
            <a:off x="2071670" y="3643314"/>
            <a:ext cx="4010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c</a:t>
            </a:r>
            <a:endParaRPr lang="en-IE" sz="4000" dirty="0">
              <a:solidFill>
                <a:prstClr val="black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178827" y="3784602"/>
            <a:ext cx="1393041" cy="1588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643174" y="3143248"/>
            <a:ext cx="3642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4000" dirty="0" smtClean="0">
                <a:solidFill>
                  <a:prstClr val="black"/>
                </a:solidFill>
              </a:rPr>
              <a:t>r</a:t>
            </a:r>
            <a:endParaRPr lang="en-IE" sz="40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 animBg="1"/>
      <p:bldP spid="23" grpId="0" animBg="1"/>
      <p:bldP spid="24" grpId="0" animBg="1"/>
      <p:bldP spid="25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1412</Words>
  <Application>Microsoft Office PowerPoint</Application>
  <PresentationFormat>On-screen Show (4:3)</PresentationFormat>
  <Paragraphs>385</Paragraphs>
  <Slides>31</Slides>
  <Notes>31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Office Theme</vt:lpstr>
      <vt:lpstr>Equation</vt:lpstr>
      <vt:lpstr>Co-ordinate Geometry of the Circle Notes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Co-ordinate Geometry of the Circle</dc:title>
  <dc:creator>John</dc:creator>
  <cp:lastModifiedBy>scidep</cp:lastModifiedBy>
  <cp:revision>56</cp:revision>
  <dcterms:created xsi:type="dcterms:W3CDTF">2009-11-19T14:30:03Z</dcterms:created>
  <dcterms:modified xsi:type="dcterms:W3CDTF">2009-11-27T10:28:01Z</dcterms:modified>
</cp:coreProperties>
</file>